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84"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Lst>
  <p:notesMasterIdLst>
    <p:notesMasterId r:id="rId48"/>
  </p:notesMasterIdLst>
  <p:sldIdLst>
    <p:sldId id="256" r:id="rId17"/>
    <p:sldId id="257" r:id="rId18"/>
    <p:sldId id="264" r:id="rId19"/>
    <p:sldId id="258" r:id="rId20"/>
    <p:sldId id="302" r:id="rId21"/>
    <p:sldId id="306" r:id="rId22"/>
    <p:sldId id="307" r:id="rId23"/>
    <p:sldId id="3852" r:id="rId24"/>
    <p:sldId id="3854" r:id="rId25"/>
    <p:sldId id="3855" r:id="rId26"/>
    <p:sldId id="3856" r:id="rId27"/>
    <p:sldId id="260" r:id="rId28"/>
    <p:sldId id="261" r:id="rId29"/>
    <p:sldId id="262" r:id="rId30"/>
    <p:sldId id="263" r:id="rId31"/>
    <p:sldId id="3857" r:id="rId32"/>
    <p:sldId id="265" r:id="rId33"/>
    <p:sldId id="266" r:id="rId34"/>
    <p:sldId id="259" r:id="rId35"/>
    <p:sldId id="300" r:id="rId36"/>
    <p:sldId id="279" r:id="rId37"/>
    <p:sldId id="280" r:id="rId38"/>
    <p:sldId id="271" r:id="rId39"/>
    <p:sldId id="3849" r:id="rId40"/>
    <p:sldId id="3850" r:id="rId41"/>
    <p:sldId id="3844" r:id="rId42"/>
    <p:sldId id="3847" r:id="rId43"/>
    <p:sldId id="3846" r:id="rId44"/>
    <p:sldId id="3851" r:id="rId45"/>
    <p:sldId id="3833" r:id="rId46"/>
    <p:sldId id="383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Lindsey Sanborn" initials=""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8"/>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8-31T19:12:14.525" idx="6">
    <p:pos x="48" y="1243"/>
    <p:text>Data strategists will prefill this slide. Prefilling will happen between October 3rd and October 4th.</p:text>
  </p:cm>
  <p:cm authorId="4" dt="2022-08-31T19:12:14.525" idx="7">
    <p:pos x="48" y="1243"/>
    <p:text>Please exclude subgroups with less than 10 students.</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22-08-30T19:49:56.684" idx="8">
    <p:pos x="55" y="1093"/>
    <p:text>Please complete this slide by directly referencing your CIP. Please note your CIP strategy along with a brief progress update of your highest leverage action step (Please do not highlight more than one action step).</p:text>
  </p:cm>
</p:cmLst>
</file>

<file path=ppt/comments/comment3.xml><?xml version="1.0" encoding="utf-8"?>
<p:cmLst xmlns:a="http://schemas.openxmlformats.org/drawingml/2006/main" xmlns:r="http://schemas.openxmlformats.org/officeDocument/2006/relationships" xmlns:p="http://schemas.openxmlformats.org/presentationml/2006/main">
  <p:cm authorId="4" dt="2022-08-31T19:13:16.599" idx="9">
    <p:pos x="5560" y="1350"/>
    <p:text>Please detail your highest priority need. Consider how this need connects to your CIP strategies.</p:text>
  </p:cm>
</p:cmLst>
</file>

<file path=ppt/comments/comment4.xml><?xml version="1.0" encoding="utf-8"?>
<p:cmLst xmlns:a="http://schemas.openxmlformats.org/drawingml/2006/main" xmlns:r="http://schemas.openxmlformats.org/officeDocument/2006/relationships" xmlns:p="http://schemas.openxmlformats.org/presentationml/2006/main">
  <p:cm authorId="4" dt="2022-09-21T17:27:18.866" idx="10">
    <p:pos x="111" y="1681"/>
    <p:text>It appears that your number of SWD students was less than 10 for the Fall 22 administration of MAP (this is why no data is available)</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Fall 2021</a:t>
          </a:r>
        </a:p>
        <a:p>
          <a:pPr>
            <a:buNone/>
          </a:pPr>
          <a:r>
            <a:rPr lang="en-US" b="0" i="0" u="none" dirty="0">
              <a:solidFill>
                <a:sysClr val="windowText" lastClr="000000">
                  <a:hueOff val="0"/>
                  <a:satOff val="0"/>
                  <a:lumOff val="0"/>
                  <a:alphaOff val="0"/>
                </a:sysClr>
              </a:solidFill>
              <a:latin typeface="Avenir Next LT Pro"/>
              <a:ea typeface="+mn-ea"/>
              <a:cs typeface="+mn-cs"/>
            </a:rPr>
            <a:t>GO Team Developed 2021-2025 Strategic Plan</a:t>
          </a:r>
          <a:endParaRPr lang="en-US" dirty="0">
            <a:solidFill>
              <a:sysClr val="windowText" lastClr="000000">
                <a:hueOff val="0"/>
                <a:satOff val="0"/>
                <a:lumOff val="0"/>
                <a:alphaOff val="0"/>
              </a:sysClr>
            </a:solidFill>
            <a:latin typeface="Avenir Next LT Pro"/>
            <a:ea typeface="+mn-ea"/>
            <a:cs typeface="+mn-cs"/>
          </a:endParaRP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xfrm>
          <a:off x="550649" y="781349"/>
          <a:ext cx="792445" cy="792445"/>
        </a:xfrm>
        <a:prstGeom prst="ellipse">
          <a:avLst/>
        </a:prstGeom>
        <a:solidFill>
          <a:srgbClr val="F3CF45"/>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1</a:t>
          </a:r>
        </a:p>
      </dgm:t>
    </dgm:pt>
    <dgm:pt modelId="{0F6BA1FB-59E5-4F16-A7B4-1533BB1F09E4}">
      <dgm:prSet/>
      <dgm: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Summer 2022</a:t>
          </a:r>
        </a:p>
        <a:p>
          <a:pPr>
            <a:buNone/>
          </a:pPr>
          <a:r>
            <a:rPr lang="en-US">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xfrm>
          <a:off x="2626103" y="781349"/>
          <a:ext cx="792445" cy="792445"/>
        </a:xfrm>
        <a:prstGeom prst="ellipse">
          <a:avLst/>
        </a:prstGeom>
        <a:solidFill>
          <a:srgbClr val="D47B22"/>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2</a:t>
          </a:r>
        </a:p>
      </dgm:t>
    </dgm:pt>
    <dgm:pt modelId="{1D096F01-AEA8-401D-8348-98E9A81F3CE0}">
      <dgm:prSet/>
      <dgm: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August 2022</a:t>
          </a:r>
        </a:p>
        <a:p>
          <a:pPr>
            <a:buNone/>
          </a:pPr>
          <a:r>
            <a:rPr lang="en-US" b="0" u="none">
              <a:solidFill>
                <a:sysClr val="windowText" lastClr="000000">
                  <a:hueOff val="0"/>
                  <a:satOff val="0"/>
                  <a:lumOff val="0"/>
                  <a:alphaOff val="0"/>
                </a:sysClr>
              </a:solidFill>
              <a:latin typeface="Avenir Next LT Pro"/>
              <a:ea typeface="+mn-ea"/>
              <a:cs typeface="+mn-cs"/>
            </a:rPr>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xfrm>
          <a:off x="4701557" y="781349"/>
          <a:ext cx="792445" cy="792445"/>
        </a:xfrm>
        <a:prstGeom prst="ellipse">
          <a:avLst/>
        </a:prstGeom>
        <a:solidFill>
          <a:srgbClr val="0083A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3</a:t>
          </a:r>
        </a:p>
      </dgm:t>
    </dgm:pt>
    <dgm:pt modelId="{DE16CBB4-D3F4-44AD-8379-3A5D78B889D5}">
      <dgm:prSet/>
      <dgm: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Sept. – Dec. 2022</a:t>
          </a:r>
        </a:p>
        <a:p>
          <a:pPr>
            <a:buNone/>
          </a:pPr>
          <a:r>
            <a:rPr lang="en-US" b="0" u="none">
              <a:solidFill>
                <a:sysClr val="windowText" lastClr="000000">
                  <a:hueOff val="0"/>
                  <a:satOff val="0"/>
                  <a:lumOff val="0"/>
                  <a:alphaOff val="0"/>
                </a:sysClr>
              </a:solidFill>
              <a:latin typeface="Avenir Next LT Pro"/>
              <a:ea typeface="+mn-ea"/>
              <a:cs typeface="+mn-cs"/>
            </a:rPr>
            <a:t>Utilizing current data, the </a:t>
          </a:r>
          <a:r>
            <a:rPr lang="en-US" b="1" u="none">
              <a:solidFill>
                <a:sysClr val="windowText" lastClr="000000">
                  <a:hueOff val="0"/>
                  <a:satOff val="0"/>
                  <a:lumOff val="0"/>
                  <a:alphaOff val="0"/>
                </a:sysClr>
              </a:solidFill>
              <a:latin typeface="Avenir Next LT Pro"/>
              <a:ea typeface="+mn-ea"/>
              <a:cs typeface="+mn-cs"/>
            </a:rPr>
            <a:t>GO Team </a:t>
          </a:r>
          <a:r>
            <a:rPr lang="en-US" b="0" u="none">
              <a:solidFill>
                <a:sysClr val="windowText" lastClr="000000">
                  <a:hueOff val="0"/>
                  <a:satOff val="0"/>
                  <a:lumOff val="0"/>
                  <a:alphaOff val="0"/>
                </a:sysClr>
              </a:solidFill>
              <a:latin typeface="Avenir Next LT Pro"/>
              <a:ea typeface="+mn-ea"/>
              <a:cs typeface="+mn-cs"/>
            </a:rPr>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xfrm>
          <a:off x="6777010" y="781349"/>
          <a:ext cx="792445" cy="792445"/>
        </a:xfrm>
        <a:prstGeom prst="ellipse">
          <a:avLst/>
        </a:prstGeom>
        <a:solidFill>
          <a:srgbClr val="A92A91"/>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4</a:t>
          </a:r>
        </a:p>
      </dgm:t>
    </dgm:pt>
    <dgm:pt modelId="{F7B81412-5EAE-488C-9259-0FA0EB0F090B}">
      <dgm:prSet/>
      <dgm: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gm:spPr>
      <dgm:t>
        <a:bodyPr/>
        <a:lstStyle/>
        <a:p>
          <a:pPr>
            <a:buNone/>
          </a:pPr>
          <a:r>
            <a:rPr lang="en-US" b="1" u="sng" dirty="0">
              <a:solidFill>
                <a:sysClr val="windowText" lastClr="000000">
                  <a:hueOff val="0"/>
                  <a:satOff val="0"/>
                  <a:lumOff val="0"/>
                  <a:alphaOff val="0"/>
                </a:sysClr>
              </a:solidFill>
              <a:latin typeface="Avenir Next LT Pro"/>
              <a:ea typeface="+mn-ea"/>
              <a:cs typeface="+mn-cs"/>
            </a:rPr>
            <a:t>Before Winter Break</a:t>
          </a:r>
        </a:p>
        <a:p>
          <a:pPr>
            <a:buNone/>
          </a:pPr>
          <a:r>
            <a:rPr lang="en-US" b="1" dirty="0">
              <a:solidFill>
                <a:sysClr val="windowText" lastClr="000000">
                  <a:hueOff val="0"/>
                  <a:satOff val="0"/>
                  <a:lumOff val="0"/>
                  <a:alphaOff val="0"/>
                </a:sysClr>
              </a:solidFill>
              <a:latin typeface="Avenir Next LT Pro"/>
              <a:ea typeface="+mn-ea"/>
              <a:cs typeface="+mn-cs"/>
            </a:rPr>
            <a:t>GO Team </a:t>
          </a:r>
          <a:r>
            <a:rPr lang="en-US" dirty="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xfrm>
          <a:off x="8852464" y="781349"/>
          <a:ext cx="792445" cy="792445"/>
        </a:xfrm>
        <a:prstGeom prst="ellipse">
          <a:avLst/>
        </a:prstGeom>
        <a:solidFill>
          <a:srgbClr val="15983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xfrm>
          <a:off x="4154392" y="3158615"/>
          <a:ext cx="1886775" cy="72"/>
        </a:xfrm>
        <a:prstGeom prst="rect">
          <a:avLst/>
        </a:prstGeom>
        <a:solidFill>
          <a:srgbClr val="0083A9"/>
        </a:solidFill>
        <a:ln w="12700" cap="flat" cmpd="sng" algn="ctr">
          <a:solidFill>
            <a:srgbClr val="0083A9"/>
          </a:solidFill>
          <a:prstDash val="solid"/>
          <a:miter lim="800000"/>
        </a:ln>
        <a:effectLst/>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61721-7C2C-4A79-B878-44F3018FFCA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3D7F99F-DE00-4D9D-90AB-D044CFAA5362}">
      <dgm:prSet phldrT="[Text]"/>
      <dgm:spPr/>
      <dgm:t>
        <a:bodyPr/>
        <a:lstStyle/>
        <a:p>
          <a:r>
            <a:rPr lang="en-US" dirty="0"/>
            <a:t>Are </a:t>
          </a:r>
          <a:r>
            <a:rPr lang="en-US" b="1" u="sng" dirty="0"/>
            <a:t>all</a:t>
          </a:r>
          <a:r>
            <a:rPr lang="en-US" dirty="0"/>
            <a:t> CIP Goals reflected in our Strategic Plan Priorities? If not, which CIP Goal(s) are missing and should be added to the Strategic Plan?</a:t>
          </a:r>
        </a:p>
      </dgm:t>
    </dgm:pt>
    <dgm:pt modelId="{02AF19B0-7B94-418C-865C-726F2FD7DB4B}" type="parTrans" cxnId="{2716B121-3C70-4009-8702-6DA07FE40D00}">
      <dgm:prSet/>
      <dgm:spPr/>
      <dgm:t>
        <a:bodyPr/>
        <a:lstStyle/>
        <a:p>
          <a:endParaRPr lang="en-US"/>
        </a:p>
      </dgm:t>
    </dgm:pt>
    <dgm:pt modelId="{109B403D-00F3-4207-88BF-8BD67B588BCF}" type="sibTrans" cxnId="{2716B121-3C70-4009-8702-6DA07FE40D00}">
      <dgm:prSet/>
      <dgm:spPr/>
      <dgm:t>
        <a:bodyPr/>
        <a:lstStyle/>
        <a:p>
          <a:endParaRPr lang="en-US"/>
        </a:p>
      </dgm:t>
    </dgm:pt>
    <dgm:pt modelId="{E1FFA598-3C8A-4C38-88F9-8E0DB5F4CB66}">
      <dgm:prSet phldrT="[Text]" phldr="1"/>
      <dgm:spPr/>
      <dgm:t>
        <a:bodyPr/>
        <a:lstStyle/>
        <a:p>
          <a:endParaRPr lang="en-US" dirty="0"/>
        </a:p>
      </dgm:t>
    </dgm:pt>
    <dgm:pt modelId="{7D19BE13-4D50-41A5-9B57-052DECD767CE}" type="parTrans" cxnId="{9E2DAAEF-3306-449A-B437-D278A2BBC9BB}">
      <dgm:prSet/>
      <dgm:spPr/>
      <dgm:t>
        <a:bodyPr/>
        <a:lstStyle/>
        <a:p>
          <a:endParaRPr lang="en-US"/>
        </a:p>
      </dgm:t>
    </dgm:pt>
    <dgm:pt modelId="{F04899F0-F766-4B54-BDB1-E1673138B301}" type="sibTrans" cxnId="{9E2DAAEF-3306-449A-B437-D278A2BBC9BB}">
      <dgm:prSet/>
      <dgm:spPr/>
      <dgm:t>
        <a:bodyPr/>
        <a:lstStyle/>
        <a:p>
          <a:endParaRPr lang="en-US"/>
        </a:p>
      </dgm:t>
    </dgm:pt>
    <dgm:pt modelId="{5FD8D9F0-5EA9-416A-BC6F-371703DCB2BB}">
      <dgm:prSet phldrT="[Text]" phldr="1"/>
      <dgm:spPr/>
      <dgm:t>
        <a:bodyPr/>
        <a:lstStyle/>
        <a:p>
          <a:endParaRPr lang="en-US"/>
        </a:p>
      </dgm:t>
    </dgm:pt>
    <dgm:pt modelId="{F04CC161-7796-4590-A4F7-0554A7980E00}" type="parTrans" cxnId="{D66810A5-B7AA-4EB9-8B01-6BBCC3A969E4}">
      <dgm:prSet/>
      <dgm:spPr/>
      <dgm:t>
        <a:bodyPr/>
        <a:lstStyle/>
        <a:p>
          <a:endParaRPr lang="en-US"/>
        </a:p>
      </dgm:t>
    </dgm:pt>
    <dgm:pt modelId="{74C54E56-029E-4673-90E3-F18B56E5C717}" type="sibTrans" cxnId="{D66810A5-B7AA-4EB9-8B01-6BBCC3A969E4}">
      <dgm:prSet/>
      <dgm:spPr/>
      <dgm:t>
        <a:bodyPr/>
        <a:lstStyle/>
        <a:p>
          <a:endParaRPr lang="en-US"/>
        </a:p>
      </dgm:t>
    </dgm:pt>
    <dgm:pt modelId="{D641FBA9-47DF-4464-AC65-D72F0DC8532B}">
      <dgm:prSet phldrT="[Text]"/>
      <dgm:spPr/>
      <dgm:t>
        <a:bodyPr/>
        <a:lstStyle/>
        <a:p>
          <a:r>
            <a:rPr lang="en-US" dirty="0"/>
            <a:t>What progress has been made towards the priorities identified in our Strategic Plan? What evidence/data do we have?</a:t>
          </a:r>
        </a:p>
      </dgm:t>
    </dgm:pt>
    <dgm:pt modelId="{05724365-CFDC-4D78-9BDF-505D9280E709}" type="parTrans" cxnId="{81D9F0A5-E641-4F4C-B07B-2B69854DD78A}">
      <dgm:prSet/>
      <dgm:spPr/>
      <dgm:t>
        <a:bodyPr/>
        <a:lstStyle/>
        <a:p>
          <a:endParaRPr lang="en-US"/>
        </a:p>
      </dgm:t>
    </dgm:pt>
    <dgm:pt modelId="{586AD18D-5FA4-48BE-A09F-CC1356781359}" type="sibTrans" cxnId="{81D9F0A5-E641-4F4C-B07B-2B69854DD78A}">
      <dgm:prSet/>
      <dgm:spPr/>
      <dgm:t>
        <a:bodyPr/>
        <a:lstStyle/>
        <a:p>
          <a:endParaRPr lang="en-US"/>
        </a:p>
      </dgm:t>
    </dgm:pt>
    <dgm:pt modelId="{7D8DE8F9-4037-42E2-ABA2-A8CF78EDF0C0}">
      <dgm:prSet phldrT="[Text]" phldr="1"/>
      <dgm:spPr/>
      <dgm:t>
        <a:bodyPr/>
        <a:lstStyle/>
        <a:p>
          <a:endParaRPr lang="en-US"/>
        </a:p>
      </dgm:t>
    </dgm:pt>
    <dgm:pt modelId="{C00BA478-F7EF-4ABA-92DA-E21119F821FF}" type="parTrans" cxnId="{B1AD958D-312C-4C81-BF7A-57725718AB23}">
      <dgm:prSet/>
      <dgm:spPr/>
      <dgm:t>
        <a:bodyPr/>
        <a:lstStyle/>
        <a:p>
          <a:endParaRPr lang="en-US"/>
        </a:p>
      </dgm:t>
    </dgm:pt>
    <dgm:pt modelId="{C4969F15-0CB7-4674-8729-4D79E41EFDA7}" type="sibTrans" cxnId="{B1AD958D-312C-4C81-BF7A-57725718AB23}">
      <dgm:prSet/>
      <dgm:spPr/>
      <dgm:t>
        <a:bodyPr/>
        <a:lstStyle/>
        <a:p>
          <a:endParaRPr lang="en-US"/>
        </a:p>
      </dgm:t>
    </dgm:pt>
    <dgm:pt modelId="{7B5E9A1F-117F-4191-BC8F-A7005E62DE23}">
      <dgm:prSet phldrT="[Text]" phldr="1"/>
      <dgm:spPr/>
      <dgm:t>
        <a:bodyPr/>
        <a:lstStyle/>
        <a:p>
          <a:endParaRPr lang="en-US"/>
        </a:p>
      </dgm:t>
    </dgm:pt>
    <dgm:pt modelId="{26A3B9F1-3BFE-42E9-BB1B-C5F1334B3B0C}" type="parTrans" cxnId="{3BD83EC1-6095-4A9B-B7CB-48513911C3FF}">
      <dgm:prSet/>
      <dgm:spPr/>
      <dgm:t>
        <a:bodyPr/>
        <a:lstStyle/>
        <a:p>
          <a:endParaRPr lang="en-US"/>
        </a:p>
      </dgm:t>
    </dgm:pt>
    <dgm:pt modelId="{52E22CBE-ADCE-4C91-8482-35BE96262B4F}" type="sibTrans" cxnId="{3BD83EC1-6095-4A9B-B7CB-48513911C3FF}">
      <dgm:prSet/>
      <dgm:spPr/>
      <dgm:t>
        <a:bodyPr/>
        <a:lstStyle/>
        <a:p>
          <a:endParaRPr lang="en-US"/>
        </a:p>
      </dgm:t>
    </dgm:pt>
    <dgm:pt modelId="{89F160A5-385F-435B-993D-624E928494AA}">
      <dgm:prSet phldrT="[Text]"/>
      <dgm:spPr/>
      <dgm:t>
        <a:bodyPr/>
        <a:lstStyle/>
        <a:p>
          <a:r>
            <a:rPr lang="en-US" dirty="0"/>
            <a:t>Based upon available data, are there any other adjustments we need to make to the Strategic Plan?</a:t>
          </a:r>
        </a:p>
      </dgm:t>
    </dgm:pt>
    <dgm:pt modelId="{4257D6F5-1CDE-4CE7-BA71-59923A62EB27}" type="parTrans" cxnId="{A7D09CA9-093A-4767-ACD6-6C5F2C39BA85}">
      <dgm:prSet/>
      <dgm:spPr/>
      <dgm:t>
        <a:bodyPr/>
        <a:lstStyle/>
        <a:p>
          <a:endParaRPr lang="en-US"/>
        </a:p>
      </dgm:t>
    </dgm:pt>
    <dgm:pt modelId="{6D7B85EA-B731-4C65-8788-8E583B5A7C57}" type="sibTrans" cxnId="{A7D09CA9-093A-4767-ACD6-6C5F2C39BA85}">
      <dgm:prSet/>
      <dgm:spPr/>
      <dgm:t>
        <a:bodyPr/>
        <a:lstStyle/>
        <a:p>
          <a:endParaRPr lang="en-US"/>
        </a:p>
      </dgm:t>
    </dgm:pt>
    <dgm:pt modelId="{6055D5BD-ADDF-409D-9855-625CDF7F9FE3}">
      <dgm:prSet phldrT="[Text]" phldr="1"/>
      <dgm:spPr/>
      <dgm:t>
        <a:bodyPr/>
        <a:lstStyle/>
        <a:p>
          <a:endParaRPr lang="en-US"/>
        </a:p>
      </dgm:t>
    </dgm:pt>
    <dgm:pt modelId="{70205FDF-E611-46A3-B5CF-D78CA2243205}" type="parTrans" cxnId="{67B64667-C65B-4BE9-9C5C-9EE61B449C90}">
      <dgm:prSet/>
      <dgm:spPr/>
      <dgm:t>
        <a:bodyPr/>
        <a:lstStyle/>
        <a:p>
          <a:endParaRPr lang="en-US"/>
        </a:p>
      </dgm:t>
    </dgm:pt>
    <dgm:pt modelId="{09C077F7-2D3C-4C62-9106-B324518973A1}" type="sibTrans" cxnId="{67B64667-C65B-4BE9-9C5C-9EE61B449C90}">
      <dgm:prSet/>
      <dgm:spPr/>
      <dgm:t>
        <a:bodyPr/>
        <a:lstStyle/>
        <a:p>
          <a:endParaRPr lang="en-US"/>
        </a:p>
      </dgm:t>
    </dgm:pt>
    <dgm:pt modelId="{925BBD62-4EC4-4B5A-9CF6-9F1D6D44F163}">
      <dgm:prSet phldrT="[Text]" phldr="1"/>
      <dgm:spPr/>
      <dgm:t>
        <a:bodyPr/>
        <a:lstStyle/>
        <a:p>
          <a:endParaRPr lang="en-US"/>
        </a:p>
      </dgm:t>
    </dgm:pt>
    <dgm:pt modelId="{A21FA739-16DB-460F-A034-F7AF72F2AF7C}" type="parTrans" cxnId="{F8E6A70D-3E52-4AC5-BE06-5406BE484943}">
      <dgm:prSet/>
      <dgm:spPr/>
      <dgm:t>
        <a:bodyPr/>
        <a:lstStyle/>
        <a:p>
          <a:endParaRPr lang="en-US"/>
        </a:p>
      </dgm:t>
    </dgm:pt>
    <dgm:pt modelId="{0C938BE3-73D1-4155-9C18-584814935D01}" type="sibTrans" cxnId="{F8E6A70D-3E52-4AC5-BE06-5406BE484943}">
      <dgm:prSet/>
      <dgm:spPr/>
      <dgm:t>
        <a:bodyPr/>
        <a:lstStyle/>
        <a:p>
          <a:endParaRPr lang="en-US"/>
        </a:p>
      </dgm:t>
    </dgm:pt>
    <dgm:pt modelId="{3349C0E8-6BEE-45D4-98CC-EFE56019B217}" type="pres">
      <dgm:prSet presAssocID="{1A561721-7C2C-4A79-B878-44F3018FFCAA}" presName="Name0" presStyleCnt="0">
        <dgm:presLayoutVars>
          <dgm:dir/>
          <dgm:animLvl val="lvl"/>
          <dgm:resizeHandles val="exact"/>
        </dgm:presLayoutVars>
      </dgm:prSet>
      <dgm:spPr/>
    </dgm:pt>
    <dgm:pt modelId="{4AA2B0AF-8066-439C-B209-8EAFA0A72D11}" type="pres">
      <dgm:prSet presAssocID="{E3D7F99F-DE00-4D9D-90AB-D044CFAA5362}" presName="linNode" presStyleCnt="0"/>
      <dgm:spPr/>
    </dgm:pt>
    <dgm:pt modelId="{4E568A9E-3939-4DDD-B165-36923469ACE6}" type="pres">
      <dgm:prSet presAssocID="{E3D7F99F-DE00-4D9D-90AB-D044CFAA5362}" presName="parentText" presStyleLbl="node1" presStyleIdx="0" presStyleCnt="3" custScaleX="90736">
        <dgm:presLayoutVars>
          <dgm:chMax val="1"/>
          <dgm:bulletEnabled val="1"/>
        </dgm:presLayoutVars>
      </dgm:prSet>
      <dgm:spPr/>
    </dgm:pt>
    <dgm:pt modelId="{9C150D04-4FFC-468A-96F7-AC663EDBD4A2}" type="pres">
      <dgm:prSet presAssocID="{E3D7F99F-DE00-4D9D-90AB-D044CFAA5362}" presName="descendantText" presStyleLbl="alignAccFollowNode1" presStyleIdx="0" presStyleCnt="3">
        <dgm:presLayoutVars>
          <dgm:bulletEnabled val="1"/>
        </dgm:presLayoutVars>
      </dgm:prSet>
      <dgm:spPr/>
    </dgm:pt>
    <dgm:pt modelId="{74AE925D-4176-4DD1-A1EC-6B03E57B0012}" type="pres">
      <dgm:prSet presAssocID="{109B403D-00F3-4207-88BF-8BD67B588BCF}" presName="sp" presStyleCnt="0"/>
      <dgm:spPr/>
    </dgm:pt>
    <dgm:pt modelId="{7C14FD00-FD04-4152-988E-96F3FCEE4A63}" type="pres">
      <dgm:prSet presAssocID="{D641FBA9-47DF-4464-AC65-D72F0DC8532B}" presName="linNode" presStyleCnt="0"/>
      <dgm:spPr/>
    </dgm:pt>
    <dgm:pt modelId="{0D765D3A-CAB2-4DA3-A9BF-D914CDA4752B}" type="pres">
      <dgm:prSet presAssocID="{D641FBA9-47DF-4464-AC65-D72F0DC8532B}" presName="parentText" presStyleLbl="node1" presStyleIdx="1" presStyleCnt="3" custScaleX="90269">
        <dgm:presLayoutVars>
          <dgm:chMax val="1"/>
          <dgm:bulletEnabled val="1"/>
        </dgm:presLayoutVars>
      </dgm:prSet>
      <dgm:spPr/>
    </dgm:pt>
    <dgm:pt modelId="{895E72A8-CBC9-4310-9F49-5FE7BA00F3BC}" type="pres">
      <dgm:prSet presAssocID="{D641FBA9-47DF-4464-AC65-D72F0DC8532B}" presName="descendantText" presStyleLbl="alignAccFollowNode1" presStyleIdx="1" presStyleCnt="3">
        <dgm:presLayoutVars>
          <dgm:bulletEnabled val="1"/>
        </dgm:presLayoutVars>
      </dgm:prSet>
      <dgm:spPr/>
    </dgm:pt>
    <dgm:pt modelId="{24B5D47C-AA30-49A5-9057-080B89B123B6}" type="pres">
      <dgm:prSet presAssocID="{586AD18D-5FA4-48BE-A09F-CC1356781359}" presName="sp" presStyleCnt="0"/>
      <dgm:spPr/>
    </dgm:pt>
    <dgm:pt modelId="{F594C48E-4CC6-4C33-A98C-2BD40404145A}" type="pres">
      <dgm:prSet presAssocID="{89F160A5-385F-435B-993D-624E928494AA}" presName="linNode" presStyleCnt="0"/>
      <dgm:spPr/>
    </dgm:pt>
    <dgm:pt modelId="{22F40BCD-7619-40A5-9219-FBE118602349}" type="pres">
      <dgm:prSet presAssocID="{89F160A5-385F-435B-993D-624E928494AA}" presName="parentText" presStyleLbl="node1" presStyleIdx="2" presStyleCnt="3" custScaleX="92607">
        <dgm:presLayoutVars>
          <dgm:chMax val="1"/>
          <dgm:bulletEnabled val="1"/>
        </dgm:presLayoutVars>
      </dgm:prSet>
      <dgm:spPr/>
    </dgm:pt>
    <dgm:pt modelId="{7ADAC373-5A13-4B25-A9B6-1C9418E0F1B6}" type="pres">
      <dgm:prSet presAssocID="{89F160A5-385F-435B-993D-624E928494AA}" presName="descendantText" presStyleLbl="alignAccFollowNode1" presStyleIdx="2" presStyleCnt="3">
        <dgm:presLayoutVars>
          <dgm:bulletEnabled val="1"/>
        </dgm:presLayoutVars>
      </dgm:prSet>
      <dgm:spPr/>
    </dgm:pt>
  </dgm:ptLst>
  <dgm:cxnLst>
    <dgm:cxn modelId="{F8E6A70D-3E52-4AC5-BE06-5406BE484943}" srcId="{89F160A5-385F-435B-993D-624E928494AA}" destId="{925BBD62-4EC4-4B5A-9CF6-9F1D6D44F163}" srcOrd="1" destOrd="0" parTransId="{A21FA739-16DB-460F-A034-F7AF72F2AF7C}" sibTransId="{0C938BE3-73D1-4155-9C18-584814935D01}"/>
    <dgm:cxn modelId="{2716B121-3C70-4009-8702-6DA07FE40D00}" srcId="{1A561721-7C2C-4A79-B878-44F3018FFCAA}" destId="{E3D7F99F-DE00-4D9D-90AB-D044CFAA5362}" srcOrd="0" destOrd="0" parTransId="{02AF19B0-7B94-418C-865C-726F2FD7DB4B}" sibTransId="{109B403D-00F3-4207-88BF-8BD67B588BCF}"/>
    <dgm:cxn modelId="{5CB8B537-E797-4605-B17F-A7CD37C3223E}" type="presOf" srcId="{7D8DE8F9-4037-42E2-ABA2-A8CF78EDF0C0}" destId="{895E72A8-CBC9-4310-9F49-5FE7BA00F3BC}" srcOrd="0" destOrd="0" presId="urn:microsoft.com/office/officeart/2005/8/layout/vList5"/>
    <dgm:cxn modelId="{5B608260-3B72-4407-88B7-C92D5569B140}" type="presOf" srcId="{7B5E9A1F-117F-4191-BC8F-A7005E62DE23}" destId="{895E72A8-CBC9-4310-9F49-5FE7BA00F3BC}" srcOrd="0" destOrd="1" presId="urn:microsoft.com/office/officeart/2005/8/layout/vList5"/>
    <dgm:cxn modelId="{67B64667-C65B-4BE9-9C5C-9EE61B449C90}" srcId="{89F160A5-385F-435B-993D-624E928494AA}" destId="{6055D5BD-ADDF-409D-9855-625CDF7F9FE3}" srcOrd="0" destOrd="0" parTransId="{70205FDF-E611-46A3-B5CF-D78CA2243205}" sibTransId="{09C077F7-2D3C-4C62-9106-B324518973A1}"/>
    <dgm:cxn modelId="{1C10CB74-D2B6-4E37-9916-CD6EDB9AB9DF}" type="presOf" srcId="{6055D5BD-ADDF-409D-9855-625CDF7F9FE3}" destId="{7ADAC373-5A13-4B25-A9B6-1C9418E0F1B6}" srcOrd="0" destOrd="0" presId="urn:microsoft.com/office/officeart/2005/8/layout/vList5"/>
    <dgm:cxn modelId="{EF18AD77-0A9D-42FE-BDD0-4243F38077E3}" type="presOf" srcId="{925BBD62-4EC4-4B5A-9CF6-9F1D6D44F163}" destId="{7ADAC373-5A13-4B25-A9B6-1C9418E0F1B6}" srcOrd="0" destOrd="1" presId="urn:microsoft.com/office/officeart/2005/8/layout/vList5"/>
    <dgm:cxn modelId="{02E4E27F-E215-46C9-BC1B-DC60CE9EEFA3}" type="presOf" srcId="{5FD8D9F0-5EA9-416A-BC6F-371703DCB2BB}" destId="{9C150D04-4FFC-468A-96F7-AC663EDBD4A2}" srcOrd="0" destOrd="1" presId="urn:microsoft.com/office/officeart/2005/8/layout/vList5"/>
    <dgm:cxn modelId="{7B81CF88-B533-49DF-A453-001A0ECA9DEE}" type="presOf" srcId="{E3D7F99F-DE00-4D9D-90AB-D044CFAA5362}" destId="{4E568A9E-3939-4DDD-B165-36923469ACE6}" srcOrd="0" destOrd="0" presId="urn:microsoft.com/office/officeart/2005/8/layout/vList5"/>
    <dgm:cxn modelId="{B1AD958D-312C-4C81-BF7A-57725718AB23}" srcId="{D641FBA9-47DF-4464-AC65-D72F0DC8532B}" destId="{7D8DE8F9-4037-42E2-ABA2-A8CF78EDF0C0}" srcOrd="0" destOrd="0" parTransId="{C00BA478-F7EF-4ABA-92DA-E21119F821FF}" sibTransId="{C4969F15-0CB7-4674-8729-4D79E41EFDA7}"/>
    <dgm:cxn modelId="{E35A6B92-CA8B-4C17-84CB-E7925A14E83B}" type="presOf" srcId="{1A561721-7C2C-4A79-B878-44F3018FFCAA}" destId="{3349C0E8-6BEE-45D4-98CC-EFE56019B217}" srcOrd="0" destOrd="0" presId="urn:microsoft.com/office/officeart/2005/8/layout/vList5"/>
    <dgm:cxn modelId="{D66810A5-B7AA-4EB9-8B01-6BBCC3A969E4}" srcId="{E3D7F99F-DE00-4D9D-90AB-D044CFAA5362}" destId="{5FD8D9F0-5EA9-416A-BC6F-371703DCB2BB}" srcOrd="1" destOrd="0" parTransId="{F04CC161-7796-4590-A4F7-0554A7980E00}" sibTransId="{74C54E56-029E-4673-90E3-F18B56E5C717}"/>
    <dgm:cxn modelId="{81D9F0A5-E641-4F4C-B07B-2B69854DD78A}" srcId="{1A561721-7C2C-4A79-B878-44F3018FFCAA}" destId="{D641FBA9-47DF-4464-AC65-D72F0DC8532B}" srcOrd="1" destOrd="0" parTransId="{05724365-CFDC-4D78-9BDF-505D9280E709}" sibTransId="{586AD18D-5FA4-48BE-A09F-CC1356781359}"/>
    <dgm:cxn modelId="{A7D09CA9-093A-4767-ACD6-6C5F2C39BA85}" srcId="{1A561721-7C2C-4A79-B878-44F3018FFCAA}" destId="{89F160A5-385F-435B-993D-624E928494AA}" srcOrd="2" destOrd="0" parTransId="{4257D6F5-1CDE-4CE7-BA71-59923A62EB27}" sibTransId="{6D7B85EA-B731-4C65-8788-8E583B5A7C57}"/>
    <dgm:cxn modelId="{3BD83EC1-6095-4A9B-B7CB-48513911C3FF}" srcId="{D641FBA9-47DF-4464-AC65-D72F0DC8532B}" destId="{7B5E9A1F-117F-4191-BC8F-A7005E62DE23}" srcOrd="1" destOrd="0" parTransId="{26A3B9F1-3BFE-42E9-BB1B-C5F1334B3B0C}" sibTransId="{52E22CBE-ADCE-4C91-8482-35BE96262B4F}"/>
    <dgm:cxn modelId="{29E0D6CC-8609-4886-823F-56F79F651D79}" type="presOf" srcId="{E1FFA598-3C8A-4C38-88F9-8E0DB5F4CB66}" destId="{9C150D04-4FFC-468A-96F7-AC663EDBD4A2}" srcOrd="0" destOrd="0" presId="urn:microsoft.com/office/officeart/2005/8/layout/vList5"/>
    <dgm:cxn modelId="{AE3D09E9-E75B-40C3-A500-6864AC845989}" type="presOf" srcId="{89F160A5-385F-435B-993D-624E928494AA}" destId="{22F40BCD-7619-40A5-9219-FBE118602349}" srcOrd="0" destOrd="0" presId="urn:microsoft.com/office/officeart/2005/8/layout/vList5"/>
    <dgm:cxn modelId="{9E2DAAEF-3306-449A-B437-D278A2BBC9BB}" srcId="{E3D7F99F-DE00-4D9D-90AB-D044CFAA5362}" destId="{E1FFA598-3C8A-4C38-88F9-8E0DB5F4CB66}" srcOrd="0" destOrd="0" parTransId="{7D19BE13-4D50-41A5-9B57-052DECD767CE}" sibTransId="{F04899F0-F766-4B54-BDB1-E1673138B301}"/>
    <dgm:cxn modelId="{EE5ADDF8-3BB5-443D-9A4E-F36B2CE12F70}" type="presOf" srcId="{D641FBA9-47DF-4464-AC65-D72F0DC8532B}" destId="{0D765D3A-CAB2-4DA3-A9BF-D914CDA4752B}" srcOrd="0" destOrd="0" presId="urn:microsoft.com/office/officeart/2005/8/layout/vList5"/>
    <dgm:cxn modelId="{77A6F63E-241A-42F4-9253-82C5BBBFC5C9}" type="presParOf" srcId="{3349C0E8-6BEE-45D4-98CC-EFE56019B217}" destId="{4AA2B0AF-8066-439C-B209-8EAFA0A72D11}" srcOrd="0" destOrd="0" presId="urn:microsoft.com/office/officeart/2005/8/layout/vList5"/>
    <dgm:cxn modelId="{CD7EBDA8-808A-41EC-97F1-B92AEA2B0C64}" type="presParOf" srcId="{4AA2B0AF-8066-439C-B209-8EAFA0A72D11}" destId="{4E568A9E-3939-4DDD-B165-36923469ACE6}" srcOrd="0" destOrd="0" presId="urn:microsoft.com/office/officeart/2005/8/layout/vList5"/>
    <dgm:cxn modelId="{16AEC1C4-5A10-4CE5-BE3A-9119EDFD45F5}" type="presParOf" srcId="{4AA2B0AF-8066-439C-B209-8EAFA0A72D11}" destId="{9C150D04-4FFC-468A-96F7-AC663EDBD4A2}" srcOrd="1" destOrd="0" presId="urn:microsoft.com/office/officeart/2005/8/layout/vList5"/>
    <dgm:cxn modelId="{094747F1-7BB0-4874-B499-E14415B352CB}" type="presParOf" srcId="{3349C0E8-6BEE-45D4-98CC-EFE56019B217}" destId="{74AE925D-4176-4DD1-A1EC-6B03E57B0012}" srcOrd="1" destOrd="0" presId="urn:microsoft.com/office/officeart/2005/8/layout/vList5"/>
    <dgm:cxn modelId="{214846CE-02D3-4B83-B1EA-B6ABC4C33BA1}" type="presParOf" srcId="{3349C0E8-6BEE-45D4-98CC-EFE56019B217}" destId="{7C14FD00-FD04-4152-988E-96F3FCEE4A63}" srcOrd="2" destOrd="0" presId="urn:microsoft.com/office/officeart/2005/8/layout/vList5"/>
    <dgm:cxn modelId="{D4DB8169-85C3-4535-BBA5-1C92E90E8CAE}" type="presParOf" srcId="{7C14FD00-FD04-4152-988E-96F3FCEE4A63}" destId="{0D765D3A-CAB2-4DA3-A9BF-D914CDA4752B}" srcOrd="0" destOrd="0" presId="urn:microsoft.com/office/officeart/2005/8/layout/vList5"/>
    <dgm:cxn modelId="{87519AE3-C1AB-49D3-89AF-B0E55451C126}" type="presParOf" srcId="{7C14FD00-FD04-4152-988E-96F3FCEE4A63}" destId="{895E72A8-CBC9-4310-9F49-5FE7BA00F3BC}" srcOrd="1" destOrd="0" presId="urn:microsoft.com/office/officeart/2005/8/layout/vList5"/>
    <dgm:cxn modelId="{C9A8CED0-397B-49DE-8D82-BE08C6727A72}" type="presParOf" srcId="{3349C0E8-6BEE-45D4-98CC-EFE56019B217}" destId="{24B5D47C-AA30-49A5-9057-080B89B123B6}" srcOrd="3" destOrd="0" presId="urn:microsoft.com/office/officeart/2005/8/layout/vList5"/>
    <dgm:cxn modelId="{DB09595E-E57F-4867-85BC-6B9DD33E9476}" type="presParOf" srcId="{3349C0E8-6BEE-45D4-98CC-EFE56019B217}" destId="{F594C48E-4CC6-4C33-A98C-2BD40404145A}" srcOrd="4" destOrd="0" presId="urn:microsoft.com/office/officeart/2005/8/layout/vList5"/>
    <dgm:cxn modelId="{9BA840CE-E6B6-4E35-8A2F-E79AA72C0295}" type="presParOf" srcId="{F594C48E-4CC6-4C33-A98C-2BD40404145A}" destId="{22F40BCD-7619-40A5-9219-FBE118602349}" srcOrd="0" destOrd="0" presId="urn:microsoft.com/office/officeart/2005/8/layout/vList5"/>
    <dgm:cxn modelId="{88BEC4D9-8A7E-4DCE-8A4F-7DCBFD2AC20F}" type="presParOf" srcId="{F594C48E-4CC6-4C33-A98C-2BD40404145A}" destId="{7ADAC373-5A13-4B25-A9B6-1C9418E0F1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Fall 2021</a:t>
          </a:r>
        </a:p>
        <a:p>
          <a:pPr>
            <a:buNone/>
          </a:pPr>
          <a:r>
            <a:rPr lang="en-US" b="0" i="0" u="none">
              <a:solidFill>
                <a:sysClr val="windowText" lastClr="000000">
                  <a:hueOff val="0"/>
                  <a:satOff val="0"/>
                  <a:lumOff val="0"/>
                  <a:alphaOff val="0"/>
                </a:sysClr>
              </a:solidFill>
              <a:latin typeface="Avenir Next LT Pro"/>
              <a:ea typeface="+mn-ea"/>
              <a:cs typeface="+mn-cs"/>
            </a:rPr>
            <a:t>GO Team Developed 2021-2025 Strategic Plan</a:t>
          </a:r>
          <a:endParaRPr lang="en-US">
            <a:solidFill>
              <a:sysClr val="windowText" lastClr="000000">
                <a:hueOff val="0"/>
                <a:satOff val="0"/>
                <a:lumOff val="0"/>
                <a:alphaOff val="0"/>
              </a:sysClr>
            </a:solidFill>
            <a:latin typeface="Avenir Next LT Pro"/>
            <a:ea typeface="+mn-ea"/>
            <a:cs typeface="+mn-cs"/>
          </a:endParaRPr>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xfrm>
          <a:off x="550649" y="781349"/>
          <a:ext cx="792445" cy="792445"/>
        </a:xfrm>
        <a:prstGeom prst="ellipse">
          <a:avLst/>
        </a:prstGeom>
        <a:solidFill>
          <a:srgbClr val="F3CF45"/>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1</a:t>
          </a:r>
        </a:p>
      </dgm:t>
    </dgm:pt>
    <dgm:pt modelId="{0F6BA1FB-59E5-4F16-A7B4-1533BB1F09E4}">
      <dgm:prSet/>
      <dgm: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Summer 2022</a:t>
          </a:r>
        </a:p>
        <a:p>
          <a:pPr>
            <a:buNone/>
          </a:pPr>
          <a:r>
            <a:rPr lang="en-US">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xfrm>
          <a:off x="2626103" y="781349"/>
          <a:ext cx="792445" cy="792445"/>
        </a:xfrm>
        <a:prstGeom prst="ellipse">
          <a:avLst/>
        </a:prstGeom>
        <a:solidFill>
          <a:srgbClr val="D47B22"/>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2</a:t>
          </a:r>
        </a:p>
      </dgm:t>
    </dgm:pt>
    <dgm:pt modelId="{1D096F01-AEA8-401D-8348-98E9A81F3CE0}">
      <dgm:prSet/>
      <dgm: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gm:spPr>
      <dgm:t>
        <a:bodyPr/>
        <a:lstStyle/>
        <a:p>
          <a:pPr>
            <a:buNone/>
          </a:pPr>
          <a:r>
            <a:rPr lang="en-US" b="1" i="0" u="sng">
              <a:solidFill>
                <a:sysClr val="windowText" lastClr="000000">
                  <a:hueOff val="0"/>
                  <a:satOff val="0"/>
                  <a:lumOff val="0"/>
                  <a:alphaOff val="0"/>
                </a:sysClr>
              </a:solidFill>
              <a:latin typeface="Avenir Next LT Pro"/>
              <a:ea typeface="+mn-ea"/>
              <a:cs typeface="+mn-cs"/>
            </a:rPr>
            <a:t>August 2022</a:t>
          </a:r>
        </a:p>
        <a:p>
          <a:pPr>
            <a:buNone/>
          </a:pPr>
          <a:r>
            <a:rPr lang="en-US" b="0" u="none">
              <a:solidFill>
                <a:sysClr val="windowText" lastClr="000000">
                  <a:hueOff val="0"/>
                  <a:satOff val="0"/>
                  <a:lumOff val="0"/>
                  <a:alphaOff val="0"/>
                </a:sysClr>
              </a:solidFill>
              <a:latin typeface="Avenir Next LT Pro"/>
              <a:ea typeface="+mn-ea"/>
              <a:cs typeface="+mn-cs"/>
            </a:rPr>
            <a:t>School Leadership completed 2022-2023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xfrm>
          <a:off x="4701557" y="781349"/>
          <a:ext cx="792445" cy="792445"/>
        </a:xfrm>
        <a:prstGeom prst="ellipse">
          <a:avLst/>
        </a:prstGeom>
        <a:solidFill>
          <a:srgbClr val="0083A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3</a:t>
          </a:r>
        </a:p>
      </dgm:t>
    </dgm:pt>
    <dgm:pt modelId="{DE16CBB4-D3F4-44AD-8379-3A5D78B889D5}">
      <dgm:prSet/>
      <dgm: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Sept. – Dec. 2022</a:t>
          </a:r>
        </a:p>
        <a:p>
          <a:pPr>
            <a:buNone/>
          </a:pPr>
          <a:r>
            <a:rPr lang="en-US" b="0" u="none">
              <a:solidFill>
                <a:sysClr val="windowText" lastClr="000000">
                  <a:hueOff val="0"/>
                  <a:satOff val="0"/>
                  <a:lumOff val="0"/>
                  <a:alphaOff val="0"/>
                </a:sysClr>
              </a:solidFill>
              <a:latin typeface="Avenir Next LT Pro"/>
              <a:ea typeface="+mn-ea"/>
              <a:cs typeface="+mn-cs"/>
            </a:rPr>
            <a:t>Utilizing current data, the </a:t>
          </a:r>
          <a:r>
            <a:rPr lang="en-US" b="1" u="none">
              <a:solidFill>
                <a:sysClr val="windowText" lastClr="000000">
                  <a:hueOff val="0"/>
                  <a:satOff val="0"/>
                  <a:lumOff val="0"/>
                  <a:alphaOff val="0"/>
                </a:sysClr>
              </a:solidFill>
              <a:latin typeface="Avenir Next LT Pro"/>
              <a:ea typeface="+mn-ea"/>
              <a:cs typeface="+mn-cs"/>
            </a:rPr>
            <a:t>GO Team </a:t>
          </a:r>
          <a:r>
            <a:rPr lang="en-US" b="0" u="none">
              <a:solidFill>
                <a:sysClr val="windowText" lastClr="000000">
                  <a:hueOff val="0"/>
                  <a:satOff val="0"/>
                  <a:lumOff val="0"/>
                  <a:alphaOff val="0"/>
                </a:sysClr>
              </a:solidFill>
              <a:latin typeface="Avenir Next LT Pro"/>
              <a:ea typeface="+mn-ea"/>
              <a:cs typeface="+mn-cs"/>
            </a:rPr>
            <a:t>will review &amp; update the school strategic priorities and plan, as needed</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xfrm>
          <a:off x="6777010" y="781349"/>
          <a:ext cx="792445" cy="792445"/>
        </a:xfrm>
        <a:prstGeom prst="ellipse">
          <a:avLst/>
        </a:prstGeom>
        <a:solidFill>
          <a:srgbClr val="A92A91"/>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4</a:t>
          </a:r>
        </a:p>
      </dgm:t>
    </dgm:pt>
    <dgm:pt modelId="{F7B81412-5EAE-488C-9259-0FA0EB0F090B}">
      <dgm:prSet/>
      <dgm: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gm:spPr>
      <dgm:t>
        <a:bodyPr/>
        <a:lstStyle/>
        <a:p>
          <a:pPr>
            <a:buNone/>
          </a:pPr>
          <a:r>
            <a:rPr lang="en-US" b="1" u="sng">
              <a:solidFill>
                <a:sysClr val="windowText" lastClr="000000">
                  <a:hueOff val="0"/>
                  <a:satOff val="0"/>
                  <a:lumOff val="0"/>
                  <a:alphaOff val="0"/>
                </a:sysClr>
              </a:solidFill>
              <a:latin typeface="Avenir Next LT Pro"/>
              <a:ea typeface="+mn-ea"/>
              <a:cs typeface="+mn-cs"/>
            </a:rPr>
            <a:t>Before Winter Break</a:t>
          </a:r>
        </a:p>
        <a:p>
          <a:pPr>
            <a:buNone/>
          </a:pPr>
          <a:r>
            <a:rPr lang="en-US" b="1">
              <a:solidFill>
                <a:sysClr val="windowText" lastClr="000000">
                  <a:hueOff val="0"/>
                  <a:satOff val="0"/>
                  <a:lumOff val="0"/>
                  <a:alphaOff val="0"/>
                </a:sysClr>
              </a:solidFill>
              <a:latin typeface="Avenir Next LT Pro"/>
              <a:ea typeface="+mn-ea"/>
              <a:cs typeface="+mn-cs"/>
            </a:rPr>
            <a:t>GO Team </a:t>
          </a:r>
          <a:r>
            <a:rPr lang="en-US">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xfrm>
          <a:off x="8852464" y="781349"/>
          <a:ext cx="792445" cy="792445"/>
        </a:xfrm>
        <a:prstGeom prst="ellipse">
          <a:avLst/>
        </a:prstGeom>
        <a:solidFill>
          <a:srgbClr val="159839"/>
        </a:solidFill>
        <a:ln w="12700" cap="flat" cmpd="sng" algn="ctr">
          <a:noFill/>
          <a:prstDash val="solid"/>
          <a:miter lim="800000"/>
        </a:ln>
        <a:effectLst/>
      </dgm:spPr>
      <dgm:t>
        <a:bodyPr/>
        <a:lstStyle/>
        <a:p>
          <a:pPr>
            <a:buNone/>
          </a:pPr>
          <a:r>
            <a:rPr lang="en-US">
              <a:solidFill>
                <a:sysClr val="window" lastClr="FFFFFF"/>
              </a:solidFill>
              <a:latin typeface="Avenir Next LT Pro"/>
              <a:ea typeface="+mn-ea"/>
              <a:cs typeface="+mn-cs"/>
            </a:rPr>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xfrm>
          <a:off x="4154392" y="3158615"/>
          <a:ext cx="1886775" cy="72"/>
        </a:xfrm>
        <a:prstGeom prst="rect">
          <a:avLst/>
        </a:prstGeom>
        <a:solidFill>
          <a:srgbClr val="0083A9"/>
        </a:solidFill>
        <a:ln w="12700" cap="flat" cmpd="sng" algn="ctr">
          <a:solidFill>
            <a:srgbClr val="0083A9"/>
          </a:solidFill>
          <a:prstDash val="solid"/>
          <a:miter lim="800000"/>
        </a:ln>
        <a:effectLst/>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rgbClr val="F3CF45">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Fall 2021</a:t>
          </a:r>
        </a:p>
        <a:p>
          <a:pPr marL="0" lvl="0" indent="0" algn="l" defTabSz="488950">
            <a:lnSpc>
              <a:spcPct val="90000"/>
            </a:lnSpc>
            <a:spcBef>
              <a:spcPct val="0"/>
            </a:spcBef>
            <a:spcAft>
              <a:spcPct val="35000"/>
            </a:spcAft>
            <a:buNone/>
          </a:pPr>
          <a:r>
            <a:rPr lang="en-US" sz="1100" b="0" i="0" u="none" kern="1200" dirty="0">
              <a:solidFill>
                <a:sysClr val="windowText" lastClr="000000">
                  <a:hueOff val="0"/>
                  <a:satOff val="0"/>
                  <a:lumOff val="0"/>
                  <a:alphaOff val="0"/>
                </a:sysClr>
              </a:solidFill>
              <a:latin typeface="Avenir Next LT Pro"/>
              <a:ea typeface="+mn-ea"/>
              <a:cs typeface="+mn-cs"/>
            </a:rPr>
            <a:t>GO Team Developed 2021-2025 Strategic Plan</a:t>
          </a:r>
          <a:endParaRPr lang="en-US" sz="1100" kern="1200" dirty="0">
            <a:solidFill>
              <a:sysClr val="windowText" lastClr="000000">
                <a:hueOff val="0"/>
                <a:satOff val="0"/>
                <a:lumOff val="0"/>
                <a:alphaOff val="0"/>
              </a:sysClr>
            </a:solidFill>
            <a:latin typeface="Avenir Next LT Pro"/>
            <a:ea typeface="+mn-ea"/>
            <a:cs typeface="+mn-cs"/>
          </a:endParaRPr>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rgbClr val="F3CF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rgbClr val="D47B22">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Summer 2022</a:t>
          </a:r>
        </a:p>
        <a:p>
          <a:pPr marL="0" lvl="0" indent="0" algn="l"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rgbClr val="D47B2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rgbClr val="0083A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August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School Leadership completed 2022-2023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rgbClr val="0083A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rgbClr val="0083A9"/>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rgbClr val="A92A91">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Sept. – Dec.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Utilizing current data, the </a:t>
          </a:r>
          <a:r>
            <a:rPr lang="en-US" sz="1100" b="1" u="none" kern="1200">
              <a:solidFill>
                <a:sysClr val="windowText" lastClr="000000">
                  <a:hueOff val="0"/>
                  <a:satOff val="0"/>
                  <a:lumOff val="0"/>
                  <a:alphaOff val="0"/>
                </a:sysClr>
              </a:solidFill>
              <a:latin typeface="Avenir Next LT Pro"/>
              <a:ea typeface="+mn-ea"/>
              <a:cs typeface="+mn-cs"/>
            </a:rPr>
            <a:t>GO Team </a:t>
          </a:r>
          <a:r>
            <a:rPr lang="en-US" sz="1100" b="0" u="none" kern="1200">
              <a:solidFill>
                <a:sysClr val="windowText" lastClr="000000">
                  <a:hueOff val="0"/>
                  <a:satOff val="0"/>
                  <a:lumOff val="0"/>
                  <a:alphaOff val="0"/>
                </a:sysClr>
              </a:solidFill>
              <a:latin typeface="Avenir Next LT Pro"/>
              <a:ea typeface="+mn-ea"/>
              <a:cs typeface="+mn-cs"/>
            </a:rPr>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rgbClr val="A92A9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rgbClr val="15983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solidFill>
                <a:sysClr val="windowText" lastClr="000000">
                  <a:hueOff val="0"/>
                  <a:satOff val="0"/>
                  <a:lumOff val="0"/>
                  <a:alphaOff val="0"/>
                </a:sysClr>
              </a:solidFill>
              <a:latin typeface="Avenir Next LT Pro"/>
              <a:ea typeface="+mn-ea"/>
              <a:cs typeface="+mn-cs"/>
            </a:rPr>
            <a:t>Before Winter Break</a:t>
          </a:r>
        </a:p>
        <a:p>
          <a:pPr marL="0" lvl="0" indent="0" algn="l" defTabSz="488950">
            <a:lnSpc>
              <a:spcPct val="90000"/>
            </a:lnSpc>
            <a:spcBef>
              <a:spcPct val="0"/>
            </a:spcBef>
            <a:spcAft>
              <a:spcPct val="35000"/>
            </a:spcAft>
            <a:buNone/>
          </a:pPr>
          <a:r>
            <a:rPr lang="en-US" sz="1100" b="1" kern="1200" dirty="0">
              <a:solidFill>
                <a:sysClr val="windowText" lastClr="000000">
                  <a:hueOff val="0"/>
                  <a:satOff val="0"/>
                  <a:lumOff val="0"/>
                  <a:alphaOff val="0"/>
                </a:sysClr>
              </a:solidFill>
              <a:latin typeface="Avenir Next LT Pro"/>
              <a:ea typeface="+mn-ea"/>
              <a:cs typeface="+mn-cs"/>
            </a:rPr>
            <a:t>GO Team </a:t>
          </a:r>
          <a:r>
            <a:rPr lang="en-US" sz="1100" kern="1200" dirty="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rgbClr val="1598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solidFill>
                <a:sysClr val="window" lastClr="FFFFFF"/>
              </a:solidFill>
              <a:latin typeface="Avenir Next LT Pro"/>
              <a:ea typeface="+mn-ea"/>
              <a:cs typeface="+mn-cs"/>
            </a:rPr>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0D04-4FFC-468A-96F7-AC663EDBD4A2}">
      <dsp:nvSpPr>
        <dsp:cNvPr id="0" name=""/>
        <dsp:cNvSpPr/>
      </dsp:nvSpPr>
      <dsp:spPr>
        <a:xfrm rot="5400000">
          <a:off x="6093156" y="-2488581"/>
          <a:ext cx="1211766" cy="649646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a:p>
      </dsp:txBody>
      <dsp:txXfrm rot="-5400000">
        <a:off x="3450808" y="212921"/>
        <a:ext cx="6437308" cy="1093458"/>
      </dsp:txXfrm>
    </dsp:sp>
    <dsp:sp modelId="{4E568A9E-3939-4DDD-B165-36923469ACE6}">
      <dsp:nvSpPr>
        <dsp:cNvPr id="0" name=""/>
        <dsp:cNvSpPr/>
      </dsp:nvSpPr>
      <dsp:spPr>
        <a:xfrm>
          <a:off x="135079" y="2295"/>
          <a:ext cx="3315729" cy="15147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Are </a:t>
          </a:r>
          <a:r>
            <a:rPr lang="en-US" sz="1800" b="1" u="sng" kern="1200" dirty="0"/>
            <a:t>all</a:t>
          </a:r>
          <a:r>
            <a:rPr lang="en-US" sz="1800" kern="1200" dirty="0"/>
            <a:t> CIP Goals reflected in our Strategic Plan Priorities? If not, which CIP Goal(s) are missing and should be added to the Strategic Plan?</a:t>
          </a:r>
        </a:p>
      </dsp:txBody>
      <dsp:txXfrm>
        <a:off x="209021" y="76237"/>
        <a:ext cx="3167845" cy="1366824"/>
      </dsp:txXfrm>
    </dsp:sp>
    <dsp:sp modelId="{895E72A8-CBC9-4310-9F49-5FE7BA00F3BC}">
      <dsp:nvSpPr>
        <dsp:cNvPr id="0" name=""/>
        <dsp:cNvSpPr/>
      </dsp:nvSpPr>
      <dsp:spPr>
        <a:xfrm rot="5400000">
          <a:off x="6076091" y="-898137"/>
          <a:ext cx="1211766" cy="649646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endParaRPr lang="en-US" sz="3200" kern="1200"/>
        </a:p>
        <a:p>
          <a:pPr marL="285750" lvl="1" indent="-285750" algn="l" defTabSz="1422400">
            <a:lnSpc>
              <a:spcPct val="90000"/>
            </a:lnSpc>
            <a:spcBef>
              <a:spcPct val="0"/>
            </a:spcBef>
            <a:spcAft>
              <a:spcPct val="15000"/>
            </a:spcAft>
            <a:buChar char="•"/>
          </a:pPr>
          <a:endParaRPr lang="en-US" sz="3200" kern="1200"/>
        </a:p>
      </dsp:txBody>
      <dsp:txXfrm rot="-5400000">
        <a:off x="3433743" y="1803365"/>
        <a:ext cx="6437308" cy="1093458"/>
      </dsp:txXfrm>
    </dsp:sp>
    <dsp:sp modelId="{0D765D3A-CAB2-4DA3-A9BF-D914CDA4752B}">
      <dsp:nvSpPr>
        <dsp:cNvPr id="0" name=""/>
        <dsp:cNvSpPr/>
      </dsp:nvSpPr>
      <dsp:spPr>
        <a:xfrm>
          <a:off x="135079" y="1592739"/>
          <a:ext cx="3298663" cy="151470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What progress has been made towards the priorities identified in our Strategic Plan? What evidence/data do we have?</a:t>
          </a:r>
        </a:p>
      </dsp:txBody>
      <dsp:txXfrm>
        <a:off x="209021" y="1666681"/>
        <a:ext cx="3150779" cy="1366824"/>
      </dsp:txXfrm>
    </dsp:sp>
    <dsp:sp modelId="{7ADAC373-5A13-4B25-A9B6-1C9418E0F1B6}">
      <dsp:nvSpPr>
        <dsp:cNvPr id="0" name=""/>
        <dsp:cNvSpPr/>
      </dsp:nvSpPr>
      <dsp:spPr>
        <a:xfrm rot="5400000">
          <a:off x="6161527" y="692306"/>
          <a:ext cx="1211766" cy="649646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endParaRPr lang="en-US" sz="3200" kern="1200"/>
        </a:p>
        <a:p>
          <a:pPr marL="285750" lvl="1" indent="-285750" algn="l" defTabSz="1422400">
            <a:lnSpc>
              <a:spcPct val="90000"/>
            </a:lnSpc>
            <a:spcBef>
              <a:spcPct val="0"/>
            </a:spcBef>
            <a:spcAft>
              <a:spcPct val="15000"/>
            </a:spcAft>
            <a:buChar char="•"/>
          </a:pPr>
          <a:endParaRPr lang="en-US" sz="3200" kern="1200"/>
        </a:p>
      </dsp:txBody>
      <dsp:txXfrm rot="-5400000">
        <a:off x="3519179" y="3393808"/>
        <a:ext cx="6437308" cy="1093458"/>
      </dsp:txXfrm>
    </dsp:sp>
    <dsp:sp modelId="{22F40BCD-7619-40A5-9219-FBE118602349}">
      <dsp:nvSpPr>
        <dsp:cNvPr id="0" name=""/>
        <dsp:cNvSpPr/>
      </dsp:nvSpPr>
      <dsp:spPr>
        <a:xfrm>
          <a:off x="135079" y="3183183"/>
          <a:ext cx="3384100" cy="15147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Based upon available data, are there any other adjustments we need to make to the Strategic Plan?</a:t>
          </a:r>
        </a:p>
      </dsp:txBody>
      <dsp:txXfrm>
        <a:off x="209021" y="3257125"/>
        <a:ext cx="3236216" cy="1366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701" y="518854"/>
          <a:ext cx="2004150" cy="2805810"/>
        </a:xfrm>
        <a:prstGeom prst="rect">
          <a:avLst/>
        </a:prstGeom>
        <a:solidFill>
          <a:srgbClr val="F3CF45">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Fall 2021</a:t>
          </a:r>
        </a:p>
        <a:p>
          <a:pPr marL="0" lvl="0" indent="0" algn="l" defTabSz="488950">
            <a:lnSpc>
              <a:spcPct val="90000"/>
            </a:lnSpc>
            <a:spcBef>
              <a:spcPct val="0"/>
            </a:spcBef>
            <a:spcAft>
              <a:spcPct val="35000"/>
            </a:spcAft>
            <a:buNone/>
          </a:pPr>
          <a:r>
            <a:rPr lang="en-US" sz="1100" b="0" i="0" u="none" kern="1200">
              <a:solidFill>
                <a:sysClr val="windowText" lastClr="000000">
                  <a:hueOff val="0"/>
                  <a:satOff val="0"/>
                  <a:lumOff val="0"/>
                  <a:alphaOff val="0"/>
                </a:sysClr>
              </a:solidFill>
              <a:latin typeface="Avenir Next LT Pro"/>
              <a:ea typeface="+mn-ea"/>
              <a:cs typeface="+mn-cs"/>
            </a:rPr>
            <a:t>GO Team Developed 2021-2025 Strategic Plan</a:t>
          </a:r>
          <a:endParaRPr lang="en-US" sz="1100" kern="1200">
            <a:solidFill>
              <a:sysClr val="windowText" lastClr="000000">
                <a:hueOff val="0"/>
                <a:satOff val="0"/>
                <a:lumOff val="0"/>
                <a:alphaOff val="0"/>
              </a:sysClr>
            </a:solidFill>
            <a:latin typeface="Avenir Next LT Pro"/>
            <a:ea typeface="+mn-ea"/>
            <a:cs typeface="+mn-cs"/>
          </a:endParaRPr>
        </a:p>
      </dsp:txBody>
      <dsp:txXfrm>
        <a:off x="3701" y="1585062"/>
        <a:ext cx="2004150" cy="1683486"/>
      </dsp:txXfrm>
    </dsp:sp>
    <dsp:sp modelId="{9C3A7F13-9585-42DF-AD32-B56F82B123C8}">
      <dsp:nvSpPr>
        <dsp:cNvPr id="0" name=""/>
        <dsp:cNvSpPr/>
      </dsp:nvSpPr>
      <dsp:spPr>
        <a:xfrm>
          <a:off x="584905" y="799435"/>
          <a:ext cx="841743" cy="841743"/>
        </a:xfrm>
        <a:prstGeom prst="ellipse">
          <a:avLst/>
        </a:prstGeom>
        <a:solidFill>
          <a:srgbClr val="F3CF4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1</a:t>
          </a:r>
        </a:p>
      </dsp:txBody>
      <dsp:txXfrm>
        <a:off x="708175" y="922705"/>
        <a:ext cx="595203" cy="595203"/>
      </dsp:txXfrm>
    </dsp:sp>
    <dsp:sp modelId="{923B2301-552B-45D2-9EF0-53A10AA17FC6}">
      <dsp:nvSpPr>
        <dsp:cNvPr id="0" name=""/>
        <dsp:cNvSpPr/>
      </dsp:nvSpPr>
      <dsp:spPr>
        <a:xfrm>
          <a:off x="3701" y="3324593"/>
          <a:ext cx="2004150" cy="72"/>
        </a:xfrm>
        <a:prstGeom prst="rect">
          <a:avLst/>
        </a:prstGeom>
        <a:solidFill>
          <a:srgbClr val="A92A91">
            <a:hueOff val="0"/>
            <a:satOff val="0"/>
            <a:lumOff val="0"/>
            <a:alphaOff val="0"/>
          </a:srgbClr>
        </a:solidFill>
        <a:ln w="12700" cap="flat" cmpd="sng" algn="ctr">
          <a:solidFill>
            <a:srgbClr val="F3CF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208266" y="518854"/>
          <a:ext cx="2004150" cy="2805810"/>
        </a:xfrm>
        <a:prstGeom prst="rect">
          <a:avLst/>
        </a:prstGeom>
        <a:solidFill>
          <a:srgbClr val="D47B22">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Summer 2022</a:t>
          </a:r>
        </a:p>
        <a:p>
          <a:pPr marL="0" lvl="0" indent="0" algn="l" defTabSz="488950">
            <a:lnSpc>
              <a:spcPct val="90000"/>
            </a:lnSpc>
            <a:spcBef>
              <a:spcPct val="0"/>
            </a:spcBef>
            <a:spcAft>
              <a:spcPct val="35000"/>
            </a:spcAft>
            <a:buNone/>
          </a:pPr>
          <a:r>
            <a:rPr lang="en-US" sz="1100" kern="1200">
              <a:solidFill>
                <a:sysClr val="windowText" lastClr="000000">
                  <a:hueOff val="0"/>
                  <a:satOff val="0"/>
                  <a:lumOff val="0"/>
                  <a:alphaOff val="0"/>
                </a:sysClr>
              </a:solidFill>
              <a:latin typeface="Avenir Next LT Pro"/>
              <a:ea typeface="+mn-ea"/>
              <a:cs typeface="+mn-cs"/>
            </a:rPr>
            <a:t>School Leadership completed Needs Assessment and defined overarching needs for SY22-23</a:t>
          </a:r>
        </a:p>
      </dsp:txBody>
      <dsp:txXfrm>
        <a:off x="2208266" y="1585062"/>
        <a:ext cx="2004150" cy="1683486"/>
      </dsp:txXfrm>
    </dsp:sp>
    <dsp:sp modelId="{C08FC467-91FE-48BD-B243-273925C2B75A}">
      <dsp:nvSpPr>
        <dsp:cNvPr id="0" name=""/>
        <dsp:cNvSpPr/>
      </dsp:nvSpPr>
      <dsp:spPr>
        <a:xfrm>
          <a:off x="2789470" y="799435"/>
          <a:ext cx="841743" cy="841743"/>
        </a:xfrm>
        <a:prstGeom prst="ellipse">
          <a:avLst/>
        </a:prstGeom>
        <a:solidFill>
          <a:srgbClr val="D47B2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2</a:t>
          </a:r>
        </a:p>
      </dsp:txBody>
      <dsp:txXfrm>
        <a:off x="2912740" y="922705"/>
        <a:ext cx="595203" cy="595203"/>
      </dsp:txXfrm>
    </dsp:sp>
    <dsp:sp modelId="{DE393E47-CBB6-4D77-A342-C9AFD9FC8CB6}">
      <dsp:nvSpPr>
        <dsp:cNvPr id="0" name=""/>
        <dsp:cNvSpPr/>
      </dsp:nvSpPr>
      <dsp:spPr>
        <a:xfrm>
          <a:off x="2208266" y="3324593"/>
          <a:ext cx="2004150" cy="72"/>
        </a:xfrm>
        <a:prstGeom prst="rect">
          <a:avLst/>
        </a:prstGeom>
        <a:solidFill>
          <a:srgbClr val="A92A91">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412831" y="518854"/>
          <a:ext cx="2004150" cy="2805810"/>
        </a:xfrm>
        <a:prstGeom prst="rect">
          <a:avLst/>
        </a:prstGeom>
        <a:solidFill>
          <a:srgbClr val="0083A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i="0" u="sng" kern="1200">
              <a:solidFill>
                <a:sysClr val="windowText" lastClr="000000">
                  <a:hueOff val="0"/>
                  <a:satOff val="0"/>
                  <a:lumOff val="0"/>
                  <a:alphaOff val="0"/>
                </a:sysClr>
              </a:solidFill>
              <a:latin typeface="Avenir Next LT Pro"/>
              <a:ea typeface="+mn-ea"/>
              <a:cs typeface="+mn-cs"/>
            </a:rPr>
            <a:t>August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School Leadership completed 2022-2023 Continuous Improvement Plan</a:t>
          </a:r>
        </a:p>
      </dsp:txBody>
      <dsp:txXfrm>
        <a:off x="4412831" y="1585062"/>
        <a:ext cx="2004150" cy="1683486"/>
      </dsp:txXfrm>
    </dsp:sp>
    <dsp:sp modelId="{4104A2F1-FB99-4C42-8067-46B8EEEC9610}">
      <dsp:nvSpPr>
        <dsp:cNvPr id="0" name=""/>
        <dsp:cNvSpPr/>
      </dsp:nvSpPr>
      <dsp:spPr>
        <a:xfrm>
          <a:off x="4994035" y="799435"/>
          <a:ext cx="841743" cy="841743"/>
        </a:xfrm>
        <a:prstGeom prst="ellipse">
          <a:avLst/>
        </a:prstGeom>
        <a:solidFill>
          <a:srgbClr val="0083A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3</a:t>
          </a:r>
        </a:p>
      </dsp:txBody>
      <dsp:txXfrm>
        <a:off x="5117305" y="922705"/>
        <a:ext cx="595203" cy="595203"/>
      </dsp:txXfrm>
    </dsp:sp>
    <dsp:sp modelId="{2EB92C72-3528-4913-AFF6-FF0B4F338399}">
      <dsp:nvSpPr>
        <dsp:cNvPr id="0" name=""/>
        <dsp:cNvSpPr/>
      </dsp:nvSpPr>
      <dsp:spPr>
        <a:xfrm>
          <a:off x="4412831" y="3324593"/>
          <a:ext cx="2004150" cy="72"/>
        </a:xfrm>
        <a:prstGeom prst="rect">
          <a:avLst/>
        </a:prstGeom>
        <a:solidFill>
          <a:srgbClr val="0083A9"/>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599239" y="528562"/>
          <a:ext cx="2004150" cy="2805810"/>
        </a:xfrm>
        <a:prstGeom prst="rect">
          <a:avLst/>
        </a:prstGeom>
        <a:solidFill>
          <a:srgbClr val="A92A91">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Sept. – Dec. 2022</a:t>
          </a:r>
        </a:p>
        <a:p>
          <a:pPr marL="0" lvl="0" indent="0" algn="l" defTabSz="488950">
            <a:lnSpc>
              <a:spcPct val="90000"/>
            </a:lnSpc>
            <a:spcBef>
              <a:spcPct val="0"/>
            </a:spcBef>
            <a:spcAft>
              <a:spcPct val="35000"/>
            </a:spcAft>
            <a:buNone/>
          </a:pPr>
          <a:r>
            <a:rPr lang="en-US" sz="1100" b="0" u="none" kern="1200">
              <a:solidFill>
                <a:sysClr val="windowText" lastClr="000000">
                  <a:hueOff val="0"/>
                  <a:satOff val="0"/>
                  <a:lumOff val="0"/>
                  <a:alphaOff val="0"/>
                </a:sysClr>
              </a:solidFill>
              <a:latin typeface="Avenir Next LT Pro"/>
              <a:ea typeface="+mn-ea"/>
              <a:cs typeface="+mn-cs"/>
            </a:rPr>
            <a:t>Utilizing current data, the </a:t>
          </a:r>
          <a:r>
            <a:rPr lang="en-US" sz="1100" b="1" u="none" kern="1200">
              <a:solidFill>
                <a:sysClr val="windowText" lastClr="000000">
                  <a:hueOff val="0"/>
                  <a:satOff val="0"/>
                  <a:lumOff val="0"/>
                  <a:alphaOff val="0"/>
                </a:sysClr>
              </a:solidFill>
              <a:latin typeface="Avenir Next LT Pro"/>
              <a:ea typeface="+mn-ea"/>
              <a:cs typeface="+mn-cs"/>
            </a:rPr>
            <a:t>GO Team </a:t>
          </a:r>
          <a:r>
            <a:rPr lang="en-US" sz="1100" b="0" u="none" kern="1200">
              <a:solidFill>
                <a:sysClr val="windowText" lastClr="000000">
                  <a:hueOff val="0"/>
                  <a:satOff val="0"/>
                  <a:lumOff val="0"/>
                  <a:alphaOff val="0"/>
                </a:sysClr>
              </a:solidFill>
              <a:latin typeface="Avenir Next LT Pro"/>
              <a:ea typeface="+mn-ea"/>
              <a:cs typeface="+mn-cs"/>
            </a:rPr>
            <a:t>will review &amp; update the school strategic priorities and plan, as needed</a:t>
          </a:r>
        </a:p>
      </dsp:txBody>
      <dsp:txXfrm>
        <a:off x="6599239" y="1594770"/>
        <a:ext cx="2004150" cy="1683486"/>
      </dsp:txXfrm>
    </dsp:sp>
    <dsp:sp modelId="{AC6B335A-D8B4-46D8-93DE-B9EF1773F6AC}">
      <dsp:nvSpPr>
        <dsp:cNvPr id="0" name=""/>
        <dsp:cNvSpPr/>
      </dsp:nvSpPr>
      <dsp:spPr>
        <a:xfrm>
          <a:off x="7198600" y="799435"/>
          <a:ext cx="841743" cy="841743"/>
        </a:xfrm>
        <a:prstGeom prst="ellipse">
          <a:avLst/>
        </a:prstGeom>
        <a:solidFill>
          <a:srgbClr val="A92A9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4</a:t>
          </a:r>
        </a:p>
      </dsp:txBody>
      <dsp:txXfrm>
        <a:off x="7321870" y="922705"/>
        <a:ext cx="595203" cy="595203"/>
      </dsp:txXfrm>
    </dsp:sp>
    <dsp:sp modelId="{7B3E0A16-DB85-46CA-87D6-4D39F6DBFC52}">
      <dsp:nvSpPr>
        <dsp:cNvPr id="0" name=""/>
        <dsp:cNvSpPr/>
      </dsp:nvSpPr>
      <dsp:spPr>
        <a:xfrm>
          <a:off x="6617397" y="3324593"/>
          <a:ext cx="2004150" cy="72"/>
        </a:xfrm>
        <a:prstGeom prst="rect">
          <a:avLst/>
        </a:prstGeom>
        <a:solidFill>
          <a:srgbClr val="0083A9">
            <a:hueOff val="0"/>
            <a:satOff val="0"/>
            <a:lumOff val="0"/>
            <a:alphaOff val="0"/>
          </a:srgbClr>
        </a:solidFill>
        <a:ln w="12700" cap="flat" cmpd="sng" algn="ctr">
          <a:solidFill>
            <a:srgbClr val="A92A9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821962" y="518854"/>
          <a:ext cx="2004150" cy="2805810"/>
        </a:xfrm>
        <a:prstGeom prst="rect">
          <a:avLst/>
        </a:prstGeom>
        <a:solidFill>
          <a:srgbClr val="159839">
            <a:lumMod val="20000"/>
            <a:lumOff val="80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51" tIns="330200" rIns="156251" bIns="330200" numCol="1" spcCol="1270" anchor="t" anchorCtr="0">
          <a:noAutofit/>
        </a:bodyPr>
        <a:lstStyle/>
        <a:p>
          <a:pPr marL="0" lvl="0" indent="0" algn="l" defTabSz="488950">
            <a:lnSpc>
              <a:spcPct val="90000"/>
            </a:lnSpc>
            <a:spcBef>
              <a:spcPct val="0"/>
            </a:spcBef>
            <a:spcAft>
              <a:spcPct val="35000"/>
            </a:spcAft>
            <a:buNone/>
          </a:pPr>
          <a:r>
            <a:rPr lang="en-US" sz="1100" b="1" u="sng" kern="1200">
              <a:solidFill>
                <a:sysClr val="windowText" lastClr="000000">
                  <a:hueOff val="0"/>
                  <a:satOff val="0"/>
                  <a:lumOff val="0"/>
                  <a:alphaOff val="0"/>
                </a:sysClr>
              </a:solidFill>
              <a:latin typeface="Avenir Next LT Pro"/>
              <a:ea typeface="+mn-ea"/>
              <a:cs typeface="+mn-cs"/>
            </a:rPr>
            <a:t>Before Winter Break</a:t>
          </a:r>
        </a:p>
        <a:p>
          <a:pPr marL="0" lvl="0" indent="0" algn="l" defTabSz="488950">
            <a:lnSpc>
              <a:spcPct val="90000"/>
            </a:lnSpc>
            <a:spcBef>
              <a:spcPct val="0"/>
            </a:spcBef>
            <a:spcAft>
              <a:spcPct val="35000"/>
            </a:spcAft>
            <a:buNone/>
          </a:pPr>
          <a:r>
            <a:rPr lang="en-US" sz="1100" b="1" kern="1200">
              <a:solidFill>
                <a:sysClr val="windowText" lastClr="000000">
                  <a:hueOff val="0"/>
                  <a:satOff val="0"/>
                  <a:lumOff val="0"/>
                  <a:alphaOff val="0"/>
                </a:sysClr>
              </a:solidFill>
              <a:latin typeface="Avenir Next LT Pro"/>
              <a:ea typeface="+mn-ea"/>
              <a:cs typeface="+mn-cs"/>
            </a:rPr>
            <a:t>GO Team </a:t>
          </a:r>
          <a:r>
            <a:rPr lang="en-US" sz="1100" kern="1200">
              <a:solidFill>
                <a:sysClr val="windowText" lastClr="000000">
                  <a:hueOff val="0"/>
                  <a:satOff val="0"/>
                  <a:lumOff val="0"/>
                  <a:alphaOff val="0"/>
                </a:sysClr>
              </a:solidFill>
              <a:latin typeface="Avenir Next LT Pro"/>
              <a:ea typeface="+mn-ea"/>
              <a:cs typeface="+mn-cs"/>
            </a:rPr>
            <a:t>will take action (vote) on the school’s strategic plan and vote on the ranked strategic plan priorities for SY23-24 budget discussions.</a:t>
          </a:r>
        </a:p>
      </dsp:txBody>
      <dsp:txXfrm>
        <a:off x="8821962" y="1585062"/>
        <a:ext cx="2004150" cy="1683486"/>
      </dsp:txXfrm>
    </dsp:sp>
    <dsp:sp modelId="{06772805-3643-43C2-9C80-F43268C57C20}">
      <dsp:nvSpPr>
        <dsp:cNvPr id="0" name=""/>
        <dsp:cNvSpPr/>
      </dsp:nvSpPr>
      <dsp:spPr>
        <a:xfrm>
          <a:off x="9403165" y="799435"/>
          <a:ext cx="841743" cy="841743"/>
        </a:xfrm>
        <a:prstGeom prst="ellipse">
          <a:avLst/>
        </a:prstGeom>
        <a:solidFill>
          <a:srgbClr val="15983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626" tIns="12700" rIns="65626" bIns="12700" numCol="1" spcCol="1270" anchor="ctr" anchorCtr="0">
          <a:noAutofit/>
        </a:bodyPr>
        <a:lstStyle/>
        <a:p>
          <a:pPr marL="0" lvl="0" indent="0" algn="ctr" defTabSz="1822450">
            <a:lnSpc>
              <a:spcPct val="90000"/>
            </a:lnSpc>
            <a:spcBef>
              <a:spcPct val="0"/>
            </a:spcBef>
            <a:spcAft>
              <a:spcPct val="35000"/>
            </a:spcAft>
            <a:buNone/>
          </a:pPr>
          <a:r>
            <a:rPr lang="en-US" sz="4100" kern="1200">
              <a:solidFill>
                <a:sysClr val="window" lastClr="FFFFFF"/>
              </a:solidFill>
              <a:latin typeface="Avenir Next LT Pro"/>
              <a:ea typeface="+mn-ea"/>
              <a:cs typeface="+mn-cs"/>
            </a:rPr>
            <a:t>5</a:t>
          </a:r>
        </a:p>
      </dsp:txBody>
      <dsp:txXfrm>
        <a:off x="9526435" y="922705"/>
        <a:ext cx="595203" cy="595203"/>
      </dsp:txXfrm>
    </dsp:sp>
    <dsp:sp modelId="{77F59A8B-7684-4E29-B44F-B0F96367FE70}">
      <dsp:nvSpPr>
        <dsp:cNvPr id="0" name=""/>
        <dsp:cNvSpPr/>
      </dsp:nvSpPr>
      <dsp:spPr>
        <a:xfrm>
          <a:off x="8821962" y="3324593"/>
          <a:ext cx="2004150" cy="72"/>
        </a:xfrm>
        <a:prstGeom prst="rect">
          <a:avLst/>
        </a:prstGeom>
        <a:solidFill>
          <a:srgbClr val="159839">
            <a:hueOff val="0"/>
            <a:satOff val="0"/>
            <a:lumOff val="0"/>
            <a:alphaOff val="0"/>
          </a:srgbClr>
        </a:solidFill>
        <a:ln w="12700" cap="flat" cmpd="sng" algn="ctr">
          <a:solidFill>
            <a:srgbClr val="15983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Analyze progress towards CIP goal #1</a:t>
            </a:r>
          </a:p>
        </p:txBody>
      </p:sp>
    </p:spTree>
    <p:extLst>
      <p:ext uri="{BB962C8B-B14F-4D97-AF65-F5344CB8AC3E}">
        <p14:creationId xmlns:p14="http://schemas.microsoft.com/office/powerpoint/2010/main" val="398271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42be413e05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g142be413e05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145261ef677_1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g145261ef677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10e46f41e4a_3_2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0" name="Google Shape;980;g10e46f41e4a_3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422d668e4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g1422d668e4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Analyze progress towards CIP goal #2</a:t>
            </a:r>
          </a:p>
          <a:p>
            <a:endParaRPr lang="en-US"/>
          </a:p>
        </p:txBody>
      </p:sp>
    </p:spTree>
    <p:extLst>
      <p:ext uri="{BB962C8B-B14F-4D97-AF65-F5344CB8AC3E}">
        <p14:creationId xmlns:p14="http://schemas.microsoft.com/office/powerpoint/2010/main" val="35856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Analyze progress towards CIP goal #3</a:t>
            </a:r>
          </a:p>
          <a:p>
            <a:endParaRPr lang="en-US"/>
          </a:p>
        </p:txBody>
      </p:sp>
    </p:spTree>
    <p:extLst>
      <p:ext uri="{BB962C8B-B14F-4D97-AF65-F5344CB8AC3E}">
        <p14:creationId xmlns:p14="http://schemas.microsoft.com/office/powerpoint/2010/main" val="7855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fe4071281e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gfe4071281e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45261ef677_1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ACES 2.0 School culture</a:t>
            </a:r>
            <a:endParaRPr/>
          </a:p>
          <a:p>
            <a:pPr marL="457200" lvl="0" indent="-317500" algn="l" rtl="0">
              <a:spcBef>
                <a:spcPts val="0"/>
              </a:spcBef>
              <a:spcAft>
                <a:spcPts val="0"/>
              </a:spcAft>
              <a:buSzPts val="1400"/>
              <a:buChar char="-"/>
            </a:pPr>
            <a:r>
              <a:rPr lang="en-US"/>
              <a:t>Restorative practices </a:t>
            </a:r>
            <a:endParaRPr/>
          </a:p>
          <a:p>
            <a:pPr marL="457200" lvl="0" indent="-317500" algn="l" rtl="0">
              <a:spcBef>
                <a:spcPts val="0"/>
              </a:spcBef>
              <a:spcAft>
                <a:spcPts val="0"/>
              </a:spcAft>
              <a:buSzPts val="1400"/>
              <a:buChar char="-"/>
            </a:pPr>
            <a:r>
              <a:rPr lang="en-US"/>
              <a:t>Family engagement </a:t>
            </a:r>
            <a:endParaRPr/>
          </a:p>
        </p:txBody>
      </p:sp>
      <p:sp>
        <p:nvSpPr>
          <p:cNvPr id="931" name="Google Shape;931;g145261ef677_1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111b4ded95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1" name="Google Shape;941;g1111b4ded95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12498d1480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g112498d148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956" name="Google Shape;9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11718ed823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g111718ed823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8" name="Google Shape;388;p5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5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0" name="Google Shape;390;p5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1" name="Google Shape;391;p5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2" name="Google Shape;392;p5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76083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5" name="Google Shape;395;p55"/>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6" name="Google Shape;396;p55"/>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55"/>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8" name="Google Shape;398;p55"/>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5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0" name="Google Shape;400;p5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Google Shape;401;p5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23579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2"/>
        <p:cNvGrpSpPr/>
        <p:nvPr/>
      </p:nvGrpSpPr>
      <p:grpSpPr>
        <a:xfrm>
          <a:off x="0" y="0"/>
          <a:ext cx="0" cy="0"/>
          <a:chOff x="0" y="0"/>
          <a:chExt cx="0" cy="0"/>
        </a:xfrm>
      </p:grpSpPr>
      <p:sp>
        <p:nvSpPr>
          <p:cNvPr id="403" name="Google Shape;403;p5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4" name="Google Shape;404;p5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5" name="Google Shape;405;p5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6" name="Google Shape;406;p5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71417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07"/>
        <p:cNvGrpSpPr/>
        <p:nvPr/>
      </p:nvGrpSpPr>
      <p:grpSpPr>
        <a:xfrm>
          <a:off x="0" y="0"/>
          <a:ext cx="0" cy="0"/>
          <a:chOff x="0" y="0"/>
          <a:chExt cx="0" cy="0"/>
        </a:xfrm>
      </p:grpSpPr>
      <p:sp>
        <p:nvSpPr>
          <p:cNvPr id="408" name="Google Shape;408;p57"/>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09" name="Google Shape;409;p57"/>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0" name="Google Shape;410;p57"/>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11" name="Google Shape;411;p5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2" name="Google Shape;412;p5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3" name="Google Shape;413;p5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2318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14"/>
        <p:cNvGrpSpPr/>
        <p:nvPr/>
      </p:nvGrpSpPr>
      <p:grpSpPr>
        <a:xfrm>
          <a:off x="0" y="0"/>
          <a:ext cx="0" cy="0"/>
          <a:chOff x="0" y="0"/>
          <a:chExt cx="0" cy="0"/>
        </a:xfrm>
      </p:grpSpPr>
      <p:sp>
        <p:nvSpPr>
          <p:cNvPr id="415" name="Google Shape;415;p58"/>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16" name="Google Shape;416;p58"/>
          <p:cNvSpPr>
            <a:spLocks noGrp="1"/>
          </p:cNvSpPr>
          <p:nvPr>
            <p:ph type="pic" idx="2"/>
          </p:nvPr>
        </p:nvSpPr>
        <p:spPr>
          <a:xfrm>
            <a:off x="5183188" y="987426"/>
            <a:ext cx="6172400" cy="4873500"/>
          </a:xfrm>
          <a:prstGeom prst="rect">
            <a:avLst/>
          </a:prstGeom>
          <a:noFill/>
          <a:ln>
            <a:noFill/>
          </a:ln>
        </p:spPr>
      </p:sp>
      <p:sp>
        <p:nvSpPr>
          <p:cNvPr id="417" name="Google Shape;417;p58"/>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18" name="Google Shape;418;p5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9" name="Google Shape;419;p5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0" name="Google Shape;420;p5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3178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21"/>
        <p:cNvGrpSpPr/>
        <p:nvPr/>
      </p:nvGrpSpPr>
      <p:grpSpPr>
        <a:xfrm>
          <a:off x="0" y="0"/>
          <a:ext cx="0" cy="0"/>
          <a:chOff x="0" y="0"/>
          <a:chExt cx="0" cy="0"/>
        </a:xfrm>
      </p:grpSpPr>
      <p:sp>
        <p:nvSpPr>
          <p:cNvPr id="422" name="Google Shape;422;p5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3" name="Google Shape;423;p5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5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5" name="Google Shape;425;p5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6" name="Google Shape;426;p5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207226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27"/>
        <p:cNvGrpSpPr/>
        <p:nvPr/>
      </p:nvGrpSpPr>
      <p:grpSpPr>
        <a:xfrm>
          <a:off x="0" y="0"/>
          <a:ext cx="0" cy="0"/>
          <a:chOff x="0" y="0"/>
          <a:chExt cx="0" cy="0"/>
        </a:xfrm>
      </p:grpSpPr>
      <p:sp>
        <p:nvSpPr>
          <p:cNvPr id="428" name="Google Shape;428;p60"/>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29" name="Google Shape;429;p60"/>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6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1" name="Google Shape;431;p6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2" name="Google Shape;432;p6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8615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
        <p:nvSpPr>
          <p:cNvPr id="528" name="Google Shape;528;p7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9" name="Google Shape;529;p7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0" name="Google Shape;530;p7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672506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31"/>
        <p:cNvGrpSpPr/>
        <p:nvPr/>
      </p:nvGrpSpPr>
      <p:grpSpPr>
        <a:xfrm>
          <a:off x="0" y="0"/>
          <a:ext cx="0" cy="0"/>
          <a:chOff x="0" y="0"/>
          <a:chExt cx="0" cy="0"/>
        </a:xfrm>
      </p:grpSpPr>
      <p:sp>
        <p:nvSpPr>
          <p:cNvPr id="532" name="Google Shape;532;p75"/>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3" name="Google Shape;533;p7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34" name="Google Shape;534;p7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5" name="Google Shape;535;p7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6" name="Google Shape;536;p7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540673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7"/>
        <p:cNvGrpSpPr/>
        <p:nvPr/>
      </p:nvGrpSpPr>
      <p:grpSpPr>
        <a:xfrm>
          <a:off x="0" y="0"/>
          <a:ext cx="0" cy="0"/>
          <a:chOff x="0" y="0"/>
          <a:chExt cx="0" cy="0"/>
        </a:xfrm>
      </p:grpSpPr>
      <p:sp>
        <p:nvSpPr>
          <p:cNvPr id="538" name="Google Shape;538;p7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539" name="Google Shape;539;p76"/>
          <p:cNvGrpSpPr/>
          <p:nvPr/>
        </p:nvGrpSpPr>
        <p:grpSpPr>
          <a:xfrm>
            <a:off x="62471" y="44451"/>
            <a:ext cx="5428789" cy="1513047"/>
            <a:chOff x="199253" y="-3175"/>
            <a:chExt cx="4071592" cy="1513047"/>
          </a:xfrm>
        </p:grpSpPr>
        <p:pic>
          <p:nvPicPr>
            <p:cNvPr id="540" name="Google Shape;540;p7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541" name="Google Shape;541;p76"/>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542" name="Google Shape;542;p76"/>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43" name="Google Shape;543;p76"/>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544" name="Google Shape;544;p76"/>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1904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45"/>
        <p:cNvGrpSpPr/>
        <p:nvPr/>
      </p:nvGrpSpPr>
      <p:grpSpPr>
        <a:xfrm>
          <a:off x="0" y="0"/>
          <a:ext cx="0" cy="0"/>
          <a:chOff x="0" y="0"/>
          <a:chExt cx="0" cy="0"/>
        </a:xfrm>
      </p:grpSpPr>
      <p:sp>
        <p:nvSpPr>
          <p:cNvPr id="546" name="Google Shape;546;p77"/>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7" name="Google Shape;547;p77"/>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48" name="Google Shape;548;p7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9" name="Google Shape;549;p7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0" name="Google Shape;550;p7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521147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1"/>
        <p:cNvGrpSpPr/>
        <p:nvPr/>
      </p:nvGrpSpPr>
      <p:grpSpPr>
        <a:xfrm>
          <a:off x="0" y="0"/>
          <a:ext cx="0" cy="0"/>
          <a:chOff x="0" y="0"/>
          <a:chExt cx="0" cy="0"/>
        </a:xfrm>
      </p:grpSpPr>
      <p:sp>
        <p:nvSpPr>
          <p:cNvPr id="552" name="Google Shape;552;p7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3" name="Google Shape;553;p7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7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7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6" name="Google Shape;556;p7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7" name="Google Shape;557;p7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760319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8"/>
        <p:cNvGrpSpPr/>
        <p:nvPr/>
      </p:nvGrpSpPr>
      <p:grpSpPr>
        <a:xfrm>
          <a:off x="0" y="0"/>
          <a:ext cx="0" cy="0"/>
          <a:chOff x="0" y="0"/>
          <a:chExt cx="0" cy="0"/>
        </a:xfrm>
      </p:grpSpPr>
      <p:sp>
        <p:nvSpPr>
          <p:cNvPr id="559" name="Google Shape;559;p79"/>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0" name="Google Shape;560;p79"/>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1" name="Google Shape;561;p79"/>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79"/>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3" name="Google Shape;563;p79"/>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7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Google Shape;565;p7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6" name="Google Shape;566;p7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21365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7"/>
        <p:cNvGrpSpPr/>
        <p:nvPr/>
      </p:nvGrpSpPr>
      <p:grpSpPr>
        <a:xfrm>
          <a:off x="0" y="0"/>
          <a:ext cx="0" cy="0"/>
          <a:chOff x="0" y="0"/>
          <a:chExt cx="0" cy="0"/>
        </a:xfrm>
      </p:grpSpPr>
      <p:sp>
        <p:nvSpPr>
          <p:cNvPr id="568" name="Google Shape;568;p8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9" name="Google Shape;569;p8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0" name="Google Shape;570;p8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1" name="Google Shape;571;p8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4063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2"/>
        <p:cNvGrpSpPr/>
        <p:nvPr/>
      </p:nvGrpSpPr>
      <p:grpSpPr>
        <a:xfrm>
          <a:off x="0" y="0"/>
          <a:ext cx="0" cy="0"/>
          <a:chOff x="0" y="0"/>
          <a:chExt cx="0" cy="0"/>
        </a:xfrm>
      </p:grpSpPr>
      <p:sp>
        <p:nvSpPr>
          <p:cNvPr id="573" name="Google Shape;573;p81"/>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4" name="Google Shape;574;p81"/>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5" name="Google Shape;575;p81"/>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76" name="Google Shape;576;p8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7" name="Google Shape;577;p8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8" name="Google Shape;578;p8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98891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9"/>
        <p:cNvGrpSpPr/>
        <p:nvPr/>
      </p:nvGrpSpPr>
      <p:grpSpPr>
        <a:xfrm>
          <a:off x="0" y="0"/>
          <a:ext cx="0" cy="0"/>
          <a:chOff x="0" y="0"/>
          <a:chExt cx="0" cy="0"/>
        </a:xfrm>
      </p:grpSpPr>
      <p:sp>
        <p:nvSpPr>
          <p:cNvPr id="580" name="Google Shape;580;p82"/>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1" name="Google Shape;581;p82"/>
          <p:cNvSpPr>
            <a:spLocks noGrp="1"/>
          </p:cNvSpPr>
          <p:nvPr>
            <p:ph type="pic" idx="2"/>
          </p:nvPr>
        </p:nvSpPr>
        <p:spPr>
          <a:xfrm>
            <a:off x="5183188" y="987426"/>
            <a:ext cx="6172400" cy="4873500"/>
          </a:xfrm>
          <a:prstGeom prst="rect">
            <a:avLst/>
          </a:prstGeom>
          <a:noFill/>
          <a:ln>
            <a:noFill/>
          </a:ln>
        </p:spPr>
      </p:sp>
      <p:sp>
        <p:nvSpPr>
          <p:cNvPr id="582" name="Google Shape;582;p82"/>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3" name="Google Shape;583;p8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4" name="Google Shape;584;p8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Google Shape;585;p8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41469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86"/>
        <p:cNvGrpSpPr/>
        <p:nvPr/>
      </p:nvGrpSpPr>
      <p:grpSpPr>
        <a:xfrm>
          <a:off x="0" y="0"/>
          <a:ext cx="0" cy="0"/>
          <a:chOff x="0" y="0"/>
          <a:chExt cx="0" cy="0"/>
        </a:xfrm>
      </p:grpSpPr>
      <p:sp>
        <p:nvSpPr>
          <p:cNvPr id="587" name="Google Shape;587;p8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8" name="Google Shape;588;p8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8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0" name="Google Shape;590;p8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1" name="Google Shape;591;p8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20823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2"/>
        <p:cNvGrpSpPr/>
        <p:nvPr/>
      </p:nvGrpSpPr>
      <p:grpSpPr>
        <a:xfrm>
          <a:off x="0" y="0"/>
          <a:ext cx="0" cy="0"/>
          <a:chOff x="0" y="0"/>
          <a:chExt cx="0" cy="0"/>
        </a:xfrm>
      </p:grpSpPr>
      <p:sp>
        <p:nvSpPr>
          <p:cNvPr id="593" name="Google Shape;593;p84"/>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4" name="Google Shape;594;p84"/>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8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6" name="Google Shape;596;p8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7" name="Google Shape;597;p8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9817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8"/>
        <p:cNvGrpSpPr/>
        <p:nvPr/>
      </p:nvGrpSpPr>
      <p:grpSpPr>
        <a:xfrm>
          <a:off x="0" y="0"/>
          <a:ext cx="0" cy="0"/>
          <a:chOff x="0" y="0"/>
          <a:chExt cx="0" cy="0"/>
        </a:xfrm>
      </p:grpSpPr>
      <p:sp>
        <p:nvSpPr>
          <p:cNvPr id="609" name="Google Shape;609;p8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0" name="Google Shape;610;p8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1" name="Google Shape;611;p8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612" name="Google Shape;612;p86"/>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613" name="Google Shape;613;p86"/>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Tree>
    <p:extLst>
      <p:ext uri="{BB962C8B-B14F-4D97-AF65-F5344CB8AC3E}">
        <p14:creationId xmlns:p14="http://schemas.microsoft.com/office/powerpoint/2010/main" val="28685836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14"/>
        <p:cNvGrpSpPr/>
        <p:nvPr/>
      </p:nvGrpSpPr>
      <p:grpSpPr>
        <a:xfrm>
          <a:off x="0" y="0"/>
          <a:ext cx="0" cy="0"/>
          <a:chOff x="0" y="0"/>
          <a:chExt cx="0" cy="0"/>
        </a:xfrm>
      </p:grpSpPr>
      <p:sp>
        <p:nvSpPr>
          <p:cNvPr id="615" name="Google Shape;615;p87"/>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6" name="Google Shape;616;p8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7" name="Google Shape;617;p8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8" name="Google Shape;618;p8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9" name="Google Shape;619;p8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7086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0"/>
        <p:cNvGrpSpPr/>
        <p:nvPr/>
      </p:nvGrpSpPr>
      <p:grpSpPr>
        <a:xfrm>
          <a:off x="0" y="0"/>
          <a:ext cx="0" cy="0"/>
          <a:chOff x="0" y="0"/>
          <a:chExt cx="0" cy="0"/>
        </a:xfrm>
      </p:grpSpPr>
      <p:sp>
        <p:nvSpPr>
          <p:cNvPr id="621" name="Google Shape;621;p8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622" name="Google Shape;622;p88"/>
          <p:cNvGrpSpPr/>
          <p:nvPr/>
        </p:nvGrpSpPr>
        <p:grpSpPr>
          <a:xfrm>
            <a:off x="62471" y="44451"/>
            <a:ext cx="5428789" cy="1513047"/>
            <a:chOff x="199253" y="-3175"/>
            <a:chExt cx="4071592" cy="1513047"/>
          </a:xfrm>
        </p:grpSpPr>
        <p:pic>
          <p:nvPicPr>
            <p:cNvPr id="623" name="Google Shape;623;p8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624" name="Google Shape;624;p8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625" name="Google Shape;625;p88"/>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26" name="Google Shape;626;p88"/>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27" name="Google Shape;627;p88"/>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726235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8"/>
        <p:cNvGrpSpPr/>
        <p:nvPr/>
      </p:nvGrpSpPr>
      <p:grpSpPr>
        <a:xfrm>
          <a:off x="0" y="0"/>
          <a:ext cx="0" cy="0"/>
          <a:chOff x="0" y="0"/>
          <a:chExt cx="0" cy="0"/>
        </a:xfrm>
      </p:grpSpPr>
      <p:sp>
        <p:nvSpPr>
          <p:cNvPr id="629" name="Google Shape;629;p89"/>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0" name="Google Shape;630;p89"/>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31" name="Google Shape;631;p8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2" name="Google Shape;632;p8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3" name="Google Shape;633;p8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32560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34"/>
        <p:cNvGrpSpPr/>
        <p:nvPr/>
      </p:nvGrpSpPr>
      <p:grpSpPr>
        <a:xfrm>
          <a:off x="0" y="0"/>
          <a:ext cx="0" cy="0"/>
          <a:chOff x="0" y="0"/>
          <a:chExt cx="0" cy="0"/>
        </a:xfrm>
      </p:grpSpPr>
      <p:sp>
        <p:nvSpPr>
          <p:cNvPr id="635" name="Google Shape;635;p9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36" name="Google Shape;636;p9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9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9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9" name="Google Shape;639;p9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0" name="Google Shape;640;p9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1237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1"/>
        <p:cNvGrpSpPr/>
        <p:nvPr/>
      </p:nvGrpSpPr>
      <p:grpSpPr>
        <a:xfrm>
          <a:off x="0" y="0"/>
          <a:ext cx="0" cy="0"/>
          <a:chOff x="0" y="0"/>
          <a:chExt cx="0" cy="0"/>
        </a:xfrm>
      </p:grpSpPr>
      <p:sp>
        <p:nvSpPr>
          <p:cNvPr id="642" name="Google Shape;642;p91"/>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3" name="Google Shape;643;p91"/>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4" name="Google Shape;644;p91"/>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91"/>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6" name="Google Shape;646;p91"/>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9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8" name="Google Shape;648;p9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9" name="Google Shape;649;p9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326635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0"/>
        <p:cNvGrpSpPr/>
        <p:nvPr/>
      </p:nvGrpSpPr>
      <p:grpSpPr>
        <a:xfrm>
          <a:off x="0" y="0"/>
          <a:ext cx="0" cy="0"/>
          <a:chOff x="0" y="0"/>
          <a:chExt cx="0" cy="0"/>
        </a:xfrm>
      </p:grpSpPr>
      <p:sp>
        <p:nvSpPr>
          <p:cNvPr id="651" name="Google Shape;651;p9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2" name="Google Shape;652;p9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3" name="Google Shape;653;p9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4" name="Google Shape;654;p9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96290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5"/>
        <p:cNvGrpSpPr/>
        <p:nvPr/>
      </p:nvGrpSpPr>
      <p:grpSpPr>
        <a:xfrm>
          <a:off x="0" y="0"/>
          <a:ext cx="0" cy="0"/>
          <a:chOff x="0" y="0"/>
          <a:chExt cx="0" cy="0"/>
        </a:xfrm>
      </p:grpSpPr>
      <p:sp>
        <p:nvSpPr>
          <p:cNvPr id="656" name="Google Shape;656;p9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57" name="Google Shape;657;p93"/>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8" name="Google Shape;658;p93"/>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9" name="Google Shape;659;p9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0" name="Google Shape;660;p9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1" name="Google Shape;661;p9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12603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2"/>
        <p:cNvGrpSpPr/>
        <p:nvPr/>
      </p:nvGrpSpPr>
      <p:grpSpPr>
        <a:xfrm>
          <a:off x="0" y="0"/>
          <a:ext cx="0" cy="0"/>
          <a:chOff x="0" y="0"/>
          <a:chExt cx="0" cy="0"/>
        </a:xfrm>
      </p:grpSpPr>
      <p:sp>
        <p:nvSpPr>
          <p:cNvPr id="663" name="Google Shape;663;p9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4" name="Google Shape;664;p94"/>
          <p:cNvSpPr>
            <a:spLocks noGrp="1"/>
          </p:cNvSpPr>
          <p:nvPr>
            <p:ph type="pic" idx="2"/>
          </p:nvPr>
        </p:nvSpPr>
        <p:spPr>
          <a:xfrm>
            <a:off x="5183188" y="987426"/>
            <a:ext cx="6172400" cy="4873500"/>
          </a:xfrm>
          <a:prstGeom prst="rect">
            <a:avLst/>
          </a:prstGeom>
          <a:noFill/>
          <a:ln>
            <a:noFill/>
          </a:ln>
        </p:spPr>
      </p:sp>
      <p:sp>
        <p:nvSpPr>
          <p:cNvPr id="665" name="Google Shape;665;p9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66" name="Google Shape;666;p9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7" name="Google Shape;667;p9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8" name="Google Shape;668;p9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87106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9"/>
        <p:cNvGrpSpPr/>
        <p:nvPr/>
      </p:nvGrpSpPr>
      <p:grpSpPr>
        <a:xfrm>
          <a:off x="0" y="0"/>
          <a:ext cx="0" cy="0"/>
          <a:chOff x="0" y="0"/>
          <a:chExt cx="0" cy="0"/>
        </a:xfrm>
      </p:grpSpPr>
      <p:sp>
        <p:nvSpPr>
          <p:cNvPr id="670" name="Google Shape;670;p9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1" name="Google Shape;671;p9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9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3" name="Google Shape;673;p9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4" name="Google Shape;674;p9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643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5"/>
        <p:cNvGrpSpPr/>
        <p:nvPr/>
      </p:nvGrpSpPr>
      <p:grpSpPr>
        <a:xfrm>
          <a:off x="0" y="0"/>
          <a:ext cx="0" cy="0"/>
          <a:chOff x="0" y="0"/>
          <a:chExt cx="0" cy="0"/>
        </a:xfrm>
      </p:grpSpPr>
      <p:sp>
        <p:nvSpPr>
          <p:cNvPr id="676" name="Google Shape;676;p96"/>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7" name="Google Shape;677;p96"/>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9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9" name="Google Shape;679;p9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0" name="Google Shape;680;p9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89953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2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2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p2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8454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5"/>
        <p:cNvGrpSpPr/>
        <p:nvPr/>
      </p:nvGrpSpPr>
      <p:grpSpPr>
        <a:xfrm>
          <a:off x="0" y="0"/>
          <a:ext cx="0" cy="0"/>
          <a:chOff x="0" y="0"/>
          <a:chExt cx="0" cy="0"/>
        </a:xfrm>
      </p:grpSpPr>
      <p:sp>
        <p:nvSpPr>
          <p:cNvPr id="196" name="Google Shape;196;p27"/>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7" name="Google Shape;197;p2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8" name="Google Shape;198;p2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9" name="Google Shape;199;p2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p2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86598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1"/>
        <p:cNvGrpSpPr/>
        <p:nvPr/>
      </p:nvGrpSpPr>
      <p:grpSpPr>
        <a:xfrm>
          <a:off x="0" y="0"/>
          <a:ext cx="0" cy="0"/>
          <a:chOff x="0" y="0"/>
          <a:chExt cx="0" cy="0"/>
        </a:xfrm>
      </p:grpSpPr>
      <p:sp>
        <p:nvSpPr>
          <p:cNvPr id="202" name="Google Shape;202;p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03" name="Google Shape;203;p28"/>
          <p:cNvGrpSpPr/>
          <p:nvPr/>
        </p:nvGrpSpPr>
        <p:grpSpPr>
          <a:xfrm>
            <a:off x="62471" y="44451"/>
            <a:ext cx="5428789" cy="1513047"/>
            <a:chOff x="199253" y="-3175"/>
            <a:chExt cx="4071592" cy="1513047"/>
          </a:xfrm>
        </p:grpSpPr>
        <p:pic>
          <p:nvPicPr>
            <p:cNvPr id="204" name="Google Shape;204;p28"/>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05" name="Google Shape;205;p28"/>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06" name="Google Shape;206;p28"/>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7" name="Google Shape;207;p28"/>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08" name="Google Shape;208;p28"/>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87749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1" name="Google Shape;211;p29"/>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2" name="Google Shape;212;p2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2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02881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7" name="Google Shape;217;p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3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Google Shape;220;p3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3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11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4" name="Google Shape;224;p31"/>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5" name="Google Shape;225;p31"/>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31"/>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7" name="Google Shape;227;p31"/>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08451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3" name="Google Shape;233;p3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p3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53429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8" name="Google Shape;238;p33"/>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Google Shape;239;p33"/>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0" name="Google Shape;240;p3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1" name="Google Shape;241;p3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3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438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5" name="Google Shape;245;p34"/>
          <p:cNvSpPr>
            <a:spLocks noGrp="1"/>
          </p:cNvSpPr>
          <p:nvPr>
            <p:ph type="pic" idx="2"/>
          </p:nvPr>
        </p:nvSpPr>
        <p:spPr>
          <a:xfrm>
            <a:off x="5183188" y="987426"/>
            <a:ext cx="6172400" cy="4873500"/>
          </a:xfrm>
          <a:prstGeom prst="rect">
            <a:avLst/>
          </a:prstGeom>
          <a:noFill/>
          <a:ln>
            <a:noFill/>
          </a:ln>
        </p:spPr>
      </p:sp>
      <p:sp>
        <p:nvSpPr>
          <p:cNvPr id="246" name="Google Shape;246;p34"/>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7" name="Google Shape;247;p3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3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53080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2" name="Google Shape;252;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3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700899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8" name="Google Shape;258;p36"/>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883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984889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44"/>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body" idx="1"/>
          </p:nvPr>
        </p:nvSpPr>
        <p:spPr>
          <a:xfrm>
            <a:off x="838201"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9" name="Google Shape;99;p44"/>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0" name="Google Shape;100;p44"/>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42801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50"/>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0"/>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50"/>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5" name="Google Shape;105;p50"/>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86447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6"/>
        <p:cNvGrpSpPr/>
        <p:nvPr/>
      </p:nvGrpSpPr>
      <p:grpSpPr>
        <a:xfrm>
          <a:off x="0" y="0"/>
          <a:ext cx="0" cy="0"/>
          <a:chOff x="0" y="0"/>
          <a:chExt cx="0" cy="0"/>
        </a:xfrm>
      </p:grpSpPr>
      <p:sp>
        <p:nvSpPr>
          <p:cNvPr id="107" name="Google Shape;107;p4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524000" y="3602038"/>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5"/>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0" name="Google Shape;110;p45"/>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1" name="Google Shape;111;p45"/>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70577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2"/>
        <p:cNvGrpSpPr/>
        <p:nvPr/>
      </p:nvGrpSpPr>
      <p:grpSpPr>
        <a:xfrm>
          <a:off x="0" y="0"/>
          <a:ext cx="0" cy="0"/>
          <a:chOff x="0" y="0"/>
          <a:chExt cx="0" cy="0"/>
        </a:xfrm>
      </p:grpSpPr>
      <p:sp>
        <p:nvSpPr>
          <p:cNvPr id="113" name="Google Shape;113;p85"/>
          <p:cNvSpPr txBox="1">
            <a:spLocks noGrp="1"/>
          </p:cNvSpPr>
          <p:nvPr>
            <p:ph type="title"/>
          </p:nvPr>
        </p:nvSpPr>
        <p:spPr>
          <a:xfrm>
            <a:off x="831852" y="170974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5"/>
          <p:cNvSpPr txBox="1">
            <a:spLocks noGrp="1"/>
          </p:cNvSpPr>
          <p:nvPr>
            <p:ph type="body" idx="1"/>
          </p:nvPr>
        </p:nvSpPr>
        <p:spPr>
          <a:xfrm>
            <a:off x="831852" y="4589466"/>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85"/>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6" name="Google Shape;116;p85"/>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85"/>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2859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8"/>
        <p:cNvGrpSpPr/>
        <p:nvPr/>
      </p:nvGrpSpPr>
      <p:grpSpPr>
        <a:xfrm>
          <a:off x="0" y="0"/>
          <a:ext cx="0" cy="0"/>
          <a:chOff x="0" y="0"/>
          <a:chExt cx="0" cy="0"/>
        </a:xfrm>
      </p:grpSpPr>
      <p:sp>
        <p:nvSpPr>
          <p:cNvPr id="119" name="Google Shape;119;p86"/>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6"/>
          <p:cNvSpPr txBox="1">
            <a:spLocks noGrp="1"/>
          </p:cNvSpPr>
          <p:nvPr>
            <p:ph type="body" idx="1"/>
          </p:nvPr>
        </p:nvSpPr>
        <p:spPr>
          <a:xfrm>
            <a:off x="838201"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86"/>
          <p:cNvSpPr txBox="1">
            <a:spLocks noGrp="1"/>
          </p:cNvSpPr>
          <p:nvPr>
            <p:ph type="body" idx="2"/>
          </p:nvPr>
        </p:nvSpPr>
        <p:spPr>
          <a:xfrm>
            <a:off x="6172201"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86"/>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3" name="Google Shape;123;p86"/>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4" name="Google Shape;124;p86"/>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29008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5"/>
        <p:cNvGrpSpPr/>
        <p:nvPr/>
      </p:nvGrpSpPr>
      <p:grpSpPr>
        <a:xfrm>
          <a:off x="0" y="0"/>
          <a:ext cx="0" cy="0"/>
          <a:chOff x="0" y="0"/>
          <a:chExt cx="0" cy="0"/>
        </a:xfrm>
      </p:grpSpPr>
      <p:sp>
        <p:nvSpPr>
          <p:cNvPr id="126" name="Google Shape;126;p87"/>
          <p:cNvSpPr txBox="1">
            <a:spLocks noGrp="1"/>
          </p:cNvSpPr>
          <p:nvPr>
            <p:ph type="title"/>
          </p:nvPr>
        </p:nvSpPr>
        <p:spPr>
          <a:xfrm>
            <a:off x="839789"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8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8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8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7"/>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2" name="Google Shape;132;p87"/>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3" name="Google Shape;133;p87"/>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22753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8"/>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6" name="Google Shape;136;p88"/>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7" name="Google Shape;137;p88"/>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44797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89"/>
          <p:cNvSpPr txBox="1">
            <a:spLocks noGrp="1"/>
          </p:cNvSpPr>
          <p:nvPr>
            <p:ph type="title"/>
          </p:nvPr>
        </p:nvSpPr>
        <p:spPr>
          <a:xfrm>
            <a:off x="839789" y="457200"/>
            <a:ext cx="393223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9"/>
          <p:cNvSpPr txBox="1">
            <a:spLocks noGrp="1"/>
          </p:cNvSpPr>
          <p:nvPr>
            <p:ph type="body" idx="1"/>
          </p:nvPr>
        </p:nvSpPr>
        <p:spPr>
          <a:xfrm>
            <a:off x="5183189" y="987429"/>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89"/>
          <p:cNvSpPr txBox="1">
            <a:spLocks noGrp="1"/>
          </p:cNvSpPr>
          <p:nvPr>
            <p:ph type="body" idx="2"/>
          </p:nvPr>
        </p:nvSpPr>
        <p:spPr>
          <a:xfrm>
            <a:off x="839789" y="2057401"/>
            <a:ext cx="393223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89"/>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3" name="Google Shape;143;p89"/>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4" name="Google Shape;144;p89"/>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8532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90"/>
          <p:cNvSpPr txBox="1">
            <a:spLocks noGrp="1"/>
          </p:cNvSpPr>
          <p:nvPr>
            <p:ph type="title"/>
          </p:nvPr>
        </p:nvSpPr>
        <p:spPr>
          <a:xfrm>
            <a:off x="839789" y="457200"/>
            <a:ext cx="393223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0"/>
          <p:cNvSpPr>
            <a:spLocks noGrp="1"/>
          </p:cNvSpPr>
          <p:nvPr>
            <p:ph type="pic" idx="2"/>
          </p:nvPr>
        </p:nvSpPr>
        <p:spPr>
          <a:xfrm>
            <a:off x="5183189" y="987429"/>
            <a:ext cx="6172201" cy="4873625"/>
          </a:xfrm>
          <a:prstGeom prst="rect">
            <a:avLst/>
          </a:prstGeom>
          <a:noFill/>
          <a:ln>
            <a:noFill/>
          </a:ln>
        </p:spPr>
      </p:sp>
      <p:sp>
        <p:nvSpPr>
          <p:cNvPr id="148" name="Google Shape;148;p90"/>
          <p:cNvSpPr txBox="1">
            <a:spLocks noGrp="1"/>
          </p:cNvSpPr>
          <p:nvPr>
            <p:ph type="body" idx="1"/>
          </p:nvPr>
        </p:nvSpPr>
        <p:spPr>
          <a:xfrm>
            <a:off x="839789" y="2057401"/>
            <a:ext cx="393223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90"/>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0" name="Google Shape;150;p90"/>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1" name="Google Shape;151;p90"/>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942722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91"/>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1"/>
          <p:cNvSpPr txBox="1">
            <a:spLocks noGrp="1"/>
          </p:cNvSpPr>
          <p:nvPr>
            <p:ph type="body" idx="1"/>
          </p:nvPr>
        </p:nvSpPr>
        <p:spPr>
          <a:xfrm rot="5400000">
            <a:off x="3920332" y="-1256505"/>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6" name="Google Shape;156;p91"/>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7" name="Google Shape;157;p91"/>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2320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82612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92"/>
          <p:cNvSpPr txBox="1">
            <a:spLocks noGrp="1"/>
          </p:cNvSpPr>
          <p:nvPr>
            <p:ph type="title"/>
          </p:nvPr>
        </p:nvSpPr>
        <p:spPr>
          <a:xfrm rot="5400000">
            <a:off x="7133433"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body" idx="1"/>
          </p:nvPr>
        </p:nvSpPr>
        <p:spPr>
          <a:xfrm rot="5400000">
            <a:off x="1799433" y="-596105"/>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92"/>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2" name="Google Shape;162;p92"/>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3" name="Google Shape;163;p92"/>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154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0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049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665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07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dirty="0"/>
              <a:t>Click to edit Master title style</a:t>
            </a:r>
          </a:p>
        </p:txBody>
      </p:sp>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105405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15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558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236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30067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7783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544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8589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434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81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75"/>
              </a:spcBef>
              <a:spcAft>
                <a:spcPts val="0"/>
              </a:spcAft>
              <a:buClr>
                <a:schemeClr val="dk1"/>
              </a:buClr>
              <a:buSzPts val="2400"/>
              <a:buNone/>
              <a:defRPr sz="2100"/>
            </a:lvl1pPr>
            <a:lvl2pPr lvl="1" algn="ctr">
              <a:lnSpc>
                <a:spcPct val="90000"/>
              </a:lnSpc>
              <a:spcBef>
                <a:spcPts val="438"/>
              </a:spcBef>
              <a:spcAft>
                <a:spcPts val="0"/>
              </a:spcAft>
              <a:buClr>
                <a:schemeClr val="dk1"/>
              </a:buClr>
              <a:buSzPts val="2000"/>
              <a:buNone/>
              <a:defRPr sz="1750"/>
            </a:lvl2pPr>
            <a:lvl3pPr lvl="2" algn="ctr">
              <a:lnSpc>
                <a:spcPct val="90000"/>
              </a:lnSpc>
              <a:spcBef>
                <a:spcPts val="438"/>
              </a:spcBef>
              <a:spcAft>
                <a:spcPts val="0"/>
              </a:spcAft>
              <a:buClr>
                <a:schemeClr val="dk1"/>
              </a:buClr>
              <a:buSzPts val="1800"/>
              <a:buNone/>
              <a:defRPr sz="1575"/>
            </a:lvl3pPr>
            <a:lvl4pPr lvl="3" algn="ctr">
              <a:lnSpc>
                <a:spcPct val="90000"/>
              </a:lnSpc>
              <a:spcBef>
                <a:spcPts val="438"/>
              </a:spcBef>
              <a:spcAft>
                <a:spcPts val="0"/>
              </a:spcAft>
              <a:buClr>
                <a:schemeClr val="dk1"/>
              </a:buClr>
              <a:buSzPts val="1600"/>
              <a:buNone/>
              <a:defRPr sz="1400"/>
            </a:lvl4pPr>
            <a:lvl5pPr lvl="4" algn="ctr">
              <a:lnSpc>
                <a:spcPct val="90000"/>
              </a:lnSpc>
              <a:spcBef>
                <a:spcPts val="438"/>
              </a:spcBef>
              <a:spcAft>
                <a:spcPts val="0"/>
              </a:spcAft>
              <a:buClr>
                <a:schemeClr val="dk1"/>
              </a:buClr>
              <a:buSzPts val="1600"/>
              <a:buNone/>
              <a:defRPr sz="1400"/>
            </a:lvl5pPr>
            <a:lvl6pPr lvl="5" algn="ctr">
              <a:lnSpc>
                <a:spcPct val="90000"/>
              </a:lnSpc>
              <a:spcBef>
                <a:spcPts val="438"/>
              </a:spcBef>
              <a:spcAft>
                <a:spcPts val="0"/>
              </a:spcAft>
              <a:buClr>
                <a:schemeClr val="dk1"/>
              </a:buClr>
              <a:buSzPts val="1600"/>
              <a:buNone/>
              <a:defRPr sz="1400"/>
            </a:lvl6pPr>
            <a:lvl7pPr lvl="6" algn="ctr">
              <a:lnSpc>
                <a:spcPct val="90000"/>
              </a:lnSpc>
              <a:spcBef>
                <a:spcPts val="438"/>
              </a:spcBef>
              <a:spcAft>
                <a:spcPts val="0"/>
              </a:spcAft>
              <a:buClr>
                <a:schemeClr val="dk1"/>
              </a:buClr>
              <a:buSzPts val="1600"/>
              <a:buNone/>
              <a:defRPr sz="1400"/>
            </a:lvl7pPr>
            <a:lvl8pPr lvl="7" algn="ctr">
              <a:lnSpc>
                <a:spcPct val="90000"/>
              </a:lnSpc>
              <a:spcBef>
                <a:spcPts val="438"/>
              </a:spcBef>
              <a:spcAft>
                <a:spcPts val="0"/>
              </a:spcAft>
              <a:buClr>
                <a:schemeClr val="dk1"/>
              </a:buClr>
              <a:buSzPts val="1600"/>
              <a:buNone/>
              <a:defRPr sz="1400"/>
            </a:lvl8pPr>
            <a:lvl9pPr lvl="8" algn="ctr">
              <a:lnSpc>
                <a:spcPct val="90000"/>
              </a:lnSpc>
              <a:spcBef>
                <a:spcPts val="438"/>
              </a:spcBef>
              <a:spcAft>
                <a:spcPts val="0"/>
              </a:spcAft>
              <a:buClr>
                <a:schemeClr val="dk1"/>
              </a:buClr>
              <a:buSzPts val="1600"/>
              <a:buNone/>
              <a:defRPr sz="1400"/>
            </a:lvl9pPr>
          </a:lstStyle>
          <a:p>
            <a:endParaRPr/>
          </a:p>
        </p:txBody>
      </p:sp>
      <p:sp>
        <p:nvSpPr>
          <p:cNvPr id="14" name="Google Shape;14;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5244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3594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2" y="1709741"/>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5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2" y="4589466"/>
            <a:ext cx="10515600" cy="1500187"/>
          </a:xfrm>
          <a:prstGeom prst="rect">
            <a:avLst/>
          </a:prstGeom>
          <a:noFill/>
          <a:ln>
            <a:noFill/>
          </a:ln>
        </p:spPr>
        <p:txBody>
          <a:bodyPr spcFirstLastPara="1" wrap="square" lIns="91425" tIns="45700" rIns="91425" bIns="45700" anchor="t" anchorCtr="0">
            <a:normAutofit/>
          </a:bodyPr>
          <a:lstStyle>
            <a:lvl1pPr marL="400061" lvl="0" indent="-200031" algn="l">
              <a:lnSpc>
                <a:spcPct val="90000"/>
              </a:lnSpc>
              <a:spcBef>
                <a:spcPts val="875"/>
              </a:spcBef>
              <a:spcAft>
                <a:spcPts val="0"/>
              </a:spcAft>
              <a:buClr>
                <a:schemeClr val="dk1"/>
              </a:buClr>
              <a:buSzPts val="2400"/>
              <a:buNone/>
              <a:defRPr sz="2100">
                <a:solidFill>
                  <a:schemeClr val="dk1"/>
                </a:solidFill>
              </a:defRPr>
            </a:lvl1pPr>
            <a:lvl2pPr marL="800123" lvl="1" indent="-200031" algn="l">
              <a:lnSpc>
                <a:spcPct val="90000"/>
              </a:lnSpc>
              <a:spcBef>
                <a:spcPts val="438"/>
              </a:spcBef>
              <a:spcAft>
                <a:spcPts val="0"/>
              </a:spcAft>
              <a:buClr>
                <a:srgbClr val="888888"/>
              </a:buClr>
              <a:buSzPts val="2000"/>
              <a:buNone/>
              <a:defRPr sz="1750">
                <a:solidFill>
                  <a:srgbClr val="888888"/>
                </a:solidFill>
              </a:defRPr>
            </a:lvl2pPr>
            <a:lvl3pPr marL="1200184" lvl="2" indent="-200031" algn="l">
              <a:lnSpc>
                <a:spcPct val="90000"/>
              </a:lnSpc>
              <a:spcBef>
                <a:spcPts val="438"/>
              </a:spcBef>
              <a:spcAft>
                <a:spcPts val="0"/>
              </a:spcAft>
              <a:buClr>
                <a:srgbClr val="888888"/>
              </a:buClr>
              <a:buSzPts val="1800"/>
              <a:buNone/>
              <a:defRPr sz="1575">
                <a:solidFill>
                  <a:srgbClr val="888888"/>
                </a:solidFill>
              </a:defRPr>
            </a:lvl3pPr>
            <a:lvl4pPr marL="1600246" lvl="3" indent="-200031" algn="l">
              <a:lnSpc>
                <a:spcPct val="90000"/>
              </a:lnSpc>
              <a:spcBef>
                <a:spcPts val="438"/>
              </a:spcBef>
              <a:spcAft>
                <a:spcPts val="0"/>
              </a:spcAft>
              <a:buClr>
                <a:srgbClr val="888888"/>
              </a:buClr>
              <a:buSzPts val="1600"/>
              <a:buNone/>
              <a:defRPr sz="1400">
                <a:solidFill>
                  <a:srgbClr val="888888"/>
                </a:solidFill>
              </a:defRPr>
            </a:lvl4pPr>
            <a:lvl5pPr marL="2000307" lvl="4" indent="-200031" algn="l">
              <a:lnSpc>
                <a:spcPct val="90000"/>
              </a:lnSpc>
              <a:spcBef>
                <a:spcPts val="438"/>
              </a:spcBef>
              <a:spcAft>
                <a:spcPts val="0"/>
              </a:spcAft>
              <a:buClr>
                <a:srgbClr val="888888"/>
              </a:buClr>
              <a:buSzPts val="1600"/>
              <a:buNone/>
              <a:defRPr sz="1400">
                <a:solidFill>
                  <a:srgbClr val="888888"/>
                </a:solidFill>
              </a:defRPr>
            </a:lvl5pPr>
            <a:lvl6pPr marL="2400369" lvl="5" indent="-200031" algn="l">
              <a:lnSpc>
                <a:spcPct val="90000"/>
              </a:lnSpc>
              <a:spcBef>
                <a:spcPts val="438"/>
              </a:spcBef>
              <a:spcAft>
                <a:spcPts val="0"/>
              </a:spcAft>
              <a:buClr>
                <a:srgbClr val="888888"/>
              </a:buClr>
              <a:buSzPts val="1600"/>
              <a:buNone/>
              <a:defRPr sz="1400">
                <a:solidFill>
                  <a:srgbClr val="888888"/>
                </a:solidFill>
              </a:defRPr>
            </a:lvl6pPr>
            <a:lvl7pPr marL="2800430" lvl="6" indent="-200031" algn="l">
              <a:lnSpc>
                <a:spcPct val="90000"/>
              </a:lnSpc>
              <a:spcBef>
                <a:spcPts val="438"/>
              </a:spcBef>
              <a:spcAft>
                <a:spcPts val="0"/>
              </a:spcAft>
              <a:buClr>
                <a:srgbClr val="888888"/>
              </a:buClr>
              <a:buSzPts val="1600"/>
              <a:buNone/>
              <a:defRPr sz="1400">
                <a:solidFill>
                  <a:srgbClr val="888888"/>
                </a:solidFill>
              </a:defRPr>
            </a:lvl7pPr>
            <a:lvl8pPr marL="3200491" lvl="7" indent="-200031" algn="l">
              <a:lnSpc>
                <a:spcPct val="90000"/>
              </a:lnSpc>
              <a:spcBef>
                <a:spcPts val="438"/>
              </a:spcBef>
              <a:spcAft>
                <a:spcPts val="0"/>
              </a:spcAft>
              <a:buClr>
                <a:srgbClr val="888888"/>
              </a:buClr>
              <a:buSzPts val="1600"/>
              <a:buNone/>
              <a:defRPr sz="1400">
                <a:solidFill>
                  <a:srgbClr val="888888"/>
                </a:solidFill>
              </a:defRPr>
            </a:lvl8pPr>
            <a:lvl9pPr marL="3600553" lvl="8" indent="-200031" algn="l">
              <a:lnSpc>
                <a:spcPct val="90000"/>
              </a:lnSpc>
              <a:spcBef>
                <a:spcPts val="438"/>
              </a:spcBef>
              <a:spcAft>
                <a:spcPts val="0"/>
              </a:spcAft>
              <a:buClr>
                <a:srgbClr val="888888"/>
              </a:buClr>
              <a:buSzPts val="1600"/>
              <a:buNone/>
              <a:defRPr sz="1400">
                <a:solidFill>
                  <a:srgbClr val="888888"/>
                </a:solidFill>
              </a:defRPr>
            </a:lvl9pPr>
          </a:lstStyle>
          <a:p>
            <a:endParaRPr/>
          </a:p>
        </p:txBody>
      </p:sp>
      <p:sp>
        <p:nvSpPr>
          <p:cNvPr id="26" name="Google Shape;26;p1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8644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5401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5"/>
            <a:ext cx="5157787" cy="823912"/>
          </a:xfrm>
          <a:prstGeom prst="rect">
            <a:avLst/>
          </a:prstGeom>
          <a:noFill/>
          <a:ln>
            <a:noFill/>
          </a:ln>
        </p:spPr>
        <p:txBody>
          <a:bodyPr spcFirstLastPara="1" wrap="square" lIns="91425" tIns="45700" rIns="91425" bIns="45700" anchor="b" anchorCtr="0">
            <a:normAutofit/>
          </a:bodyPr>
          <a:lstStyle>
            <a:lvl1pPr marL="400061" lvl="0" indent="-200031" algn="l">
              <a:lnSpc>
                <a:spcPct val="90000"/>
              </a:lnSpc>
              <a:spcBef>
                <a:spcPts val="875"/>
              </a:spcBef>
              <a:spcAft>
                <a:spcPts val="0"/>
              </a:spcAft>
              <a:buClr>
                <a:schemeClr val="dk1"/>
              </a:buClr>
              <a:buSzPts val="2400"/>
              <a:buNone/>
              <a:defRPr sz="2100" b="1"/>
            </a:lvl1pPr>
            <a:lvl2pPr marL="800123" lvl="1" indent="-200031" algn="l">
              <a:lnSpc>
                <a:spcPct val="90000"/>
              </a:lnSpc>
              <a:spcBef>
                <a:spcPts val="438"/>
              </a:spcBef>
              <a:spcAft>
                <a:spcPts val="0"/>
              </a:spcAft>
              <a:buClr>
                <a:schemeClr val="dk1"/>
              </a:buClr>
              <a:buSzPts val="2000"/>
              <a:buNone/>
              <a:defRPr sz="1750" b="1"/>
            </a:lvl2pPr>
            <a:lvl3pPr marL="1200184" lvl="2" indent="-200031" algn="l">
              <a:lnSpc>
                <a:spcPct val="90000"/>
              </a:lnSpc>
              <a:spcBef>
                <a:spcPts val="438"/>
              </a:spcBef>
              <a:spcAft>
                <a:spcPts val="0"/>
              </a:spcAft>
              <a:buClr>
                <a:schemeClr val="dk1"/>
              </a:buClr>
              <a:buSzPts val="1800"/>
              <a:buNone/>
              <a:defRPr sz="1575" b="1"/>
            </a:lvl3pPr>
            <a:lvl4pPr marL="1600246" lvl="3" indent="-200031" algn="l">
              <a:lnSpc>
                <a:spcPct val="90000"/>
              </a:lnSpc>
              <a:spcBef>
                <a:spcPts val="438"/>
              </a:spcBef>
              <a:spcAft>
                <a:spcPts val="0"/>
              </a:spcAft>
              <a:buClr>
                <a:schemeClr val="dk1"/>
              </a:buClr>
              <a:buSzPts val="1600"/>
              <a:buNone/>
              <a:defRPr sz="1400" b="1"/>
            </a:lvl4pPr>
            <a:lvl5pPr marL="2000307" lvl="4" indent="-200031" algn="l">
              <a:lnSpc>
                <a:spcPct val="90000"/>
              </a:lnSpc>
              <a:spcBef>
                <a:spcPts val="438"/>
              </a:spcBef>
              <a:spcAft>
                <a:spcPts val="0"/>
              </a:spcAft>
              <a:buClr>
                <a:schemeClr val="dk1"/>
              </a:buClr>
              <a:buSzPts val="1600"/>
              <a:buNone/>
              <a:defRPr sz="1400" b="1"/>
            </a:lvl5pPr>
            <a:lvl6pPr marL="2400369" lvl="5" indent="-200031" algn="l">
              <a:lnSpc>
                <a:spcPct val="90000"/>
              </a:lnSpc>
              <a:spcBef>
                <a:spcPts val="438"/>
              </a:spcBef>
              <a:spcAft>
                <a:spcPts val="0"/>
              </a:spcAft>
              <a:buClr>
                <a:schemeClr val="dk1"/>
              </a:buClr>
              <a:buSzPts val="1600"/>
              <a:buNone/>
              <a:defRPr sz="1400" b="1"/>
            </a:lvl6pPr>
            <a:lvl7pPr marL="2800430" lvl="6" indent="-200031" algn="l">
              <a:lnSpc>
                <a:spcPct val="90000"/>
              </a:lnSpc>
              <a:spcBef>
                <a:spcPts val="438"/>
              </a:spcBef>
              <a:spcAft>
                <a:spcPts val="0"/>
              </a:spcAft>
              <a:buClr>
                <a:schemeClr val="dk1"/>
              </a:buClr>
              <a:buSzPts val="1600"/>
              <a:buNone/>
              <a:defRPr sz="1400" b="1"/>
            </a:lvl7pPr>
            <a:lvl8pPr marL="3200491" lvl="7" indent="-200031" algn="l">
              <a:lnSpc>
                <a:spcPct val="90000"/>
              </a:lnSpc>
              <a:spcBef>
                <a:spcPts val="438"/>
              </a:spcBef>
              <a:spcAft>
                <a:spcPts val="0"/>
              </a:spcAft>
              <a:buClr>
                <a:schemeClr val="dk1"/>
              </a:buClr>
              <a:buSzPts val="1600"/>
              <a:buNone/>
              <a:defRPr sz="1400" b="1"/>
            </a:lvl8pPr>
            <a:lvl9pPr marL="3600553" lvl="8" indent="-200031" algn="l">
              <a:lnSpc>
                <a:spcPct val="90000"/>
              </a:lnSpc>
              <a:spcBef>
                <a:spcPts val="438"/>
              </a:spcBef>
              <a:spcAft>
                <a:spcPts val="0"/>
              </a:spcAft>
              <a:buClr>
                <a:schemeClr val="dk1"/>
              </a:buClr>
              <a:buSzPts val="1600"/>
              <a:buNone/>
              <a:defRPr sz="1400" b="1"/>
            </a:lvl9pPr>
          </a:lstStyle>
          <a:p>
            <a:endParaRPr/>
          </a:p>
        </p:txBody>
      </p:sp>
      <p:sp>
        <p:nvSpPr>
          <p:cNvPr id="39" name="Google Shape;39;p18"/>
          <p:cNvSpPr txBox="1">
            <a:spLocks noGrp="1"/>
          </p:cNvSpPr>
          <p:nvPr>
            <p:ph type="body" idx="2"/>
          </p:nvPr>
        </p:nvSpPr>
        <p:spPr>
          <a:xfrm>
            <a:off x="839788" y="2505077"/>
            <a:ext cx="5157787" cy="368458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3" y="1681165"/>
            <a:ext cx="5183188" cy="823912"/>
          </a:xfrm>
          <a:prstGeom prst="rect">
            <a:avLst/>
          </a:prstGeom>
          <a:noFill/>
          <a:ln>
            <a:noFill/>
          </a:ln>
        </p:spPr>
        <p:txBody>
          <a:bodyPr spcFirstLastPara="1" wrap="square" lIns="91425" tIns="45700" rIns="91425" bIns="45700" anchor="b" anchorCtr="0">
            <a:normAutofit/>
          </a:bodyPr>
          <a:lstStyle>
            <a:lvl1pPr marL="400061" lvl="0" indent="-200031" algn="l">
              <a:lnSpc>
                <a:spcPct val="90000"/>
              </a:lnSpc>
              <a:spcBef>
                <a:spcPts val="875"/>
              </a:spcBef>
              <a:spcAft>
                <a:spcPts val="0"/>
              </a:spcAft>
              <a:buClr>
                <a:schemeClr val="dk1"/>
              </a:buClr>
              <a:buSzPts val="2400"/>
              <a:buNone/>
              <a:defRPr sz="2100" b="1"/>
            </a:lvl1pPr>
            <a:lvl2pPr marL="800123" lvl="1" indent="-200031" algn="l">
              <a:lnSpc>
                <a:spcPct val="90000"/>
              </a:lnSpc>
              <a:spcBef>
                <a:spcPts val="438"/>
              </a:spcBef>
              <a:spcAft>
                <a:spcPts val="0"/>
              </a:spcAft>
              <a:buClr>
                <a:schemeClr val="dk1"/>
              </a:buClr>
              <a:buSzPts val="2000"/>
              <a:buNone/>
              <a:defRPr sz="1750" b="1"/>
            </a:lvl2pPr>
            <a:lvl3pPr marL="1200184" lvl="2" indent="-200031" algn="l">
              <a:lnSpc>
                <a:spcPct val="90000"/>
              </a:lnSpc>
              <a:spcBef>
                <a:spcPts val="438"/>
              </a:spcBef>
              <a:spcAft>
                <a:spcPts val="0"/>
              </a:spcAft>
              <a:buClr>
                <a:schemeClr val="dk1"/>
              </a:buClr>
              <a:buSzPts val="1800"/>
              <a:buNone/>
              <a:defRPr sz="1575" b="1"/>
            </a:lvl3pPr>
            <a:lvl4pPr marL="1600246" lvl="3" indent="-200031" algn="l">
              <a:lnSpc>
                <a:spcPct val="90000"/>
              </a:lnSpc>
              <a:spcBef>
                <a:spcPts val="438"/>
              </a:spcBef>
              <a:spcAft>
                <a:spcPts val="0"/>
              </a:spcAft>
              <a:buClr>
                <a:schemeClr val="dk1"/>
              </a:buClr>
              <a:buSzPts val="1600"/>
              <a:buNone/>
              <a:defRPr sz="1400" b="1"/>
            </a:lvl4pPr>
            <a:lvl5pPr marL="2000307" lvl="4" indent="-200031" algn="l">
              <a:lnSpc>
                <a:spcPct val="90000"/>
              </a:lnSpc>
              <a:spcBef>
                <a:spcPts val="438"/>
              </a:spcBef>
              <a:spcAft>
                <a:spcPts val="0"/>
              </a:spcAft>
              <a:buClr>
                <a:schemeClr val="dk1"/>
              </a:buClr>
              <a:buSzPts val="1600"/>
              <a:buNone/>
              <a:defRPr sz="1400" b="1"/>
            </a:lvl5pPr>
            <a:lvl6pPr marL="2400369" lvl="5" indent="-200031" algn="l">
              <a:lnSpc>
                <a:spcPct val="90000"/>
              </a:lnSpc>
              <a:spcBef>
                <a:spcPts val="438"/>
              </a:spcBef>
              <a:spcAft>
                <a:spcPts val="0"/>
              </a:spcAft>
              <a:buClr>
                <a:schemeClr val="dk1"/>
              </a:buClr>
              <a:buSzPts val="1600"/>
              <a:buNone/>
              <a:defRPr sz="1400" b="1"/>
            </a:lvl6pPr>
            <a:lvl7pPr marL="2800430" lvl="6" indent="-200031" algn="l">
              <a:lnSpc>
                <a:spcPct val="90000"/>
              </a:lnSpc>
              <a:spcBef>
                <a:spcPts val="438"/>
              </a:spcBef>
              <a:spcAft>
                <a:spcPts val="0"/>
              </a:spcAft>
              <a:buClr>
                <a:schemeClr val="dk1"/>
              </a:buClr>
              <a:buSzPts val="1600"/>
              <a:buNone/>
              <a:defRPr sz="1400" b="1"/>
            </a:lvl7pPr>
            <a:lvl8pPr marL="3200491" lvl="7" indent="-200031" algn="l">
              <a:lnSpc>
                <a:spcPct val="90000"/>
              </a:lnSpc>
              <a:spcBef>
                <a:spcPts val="438"/>
              </a:spcBef>
              <a:spcAft>
                <a:spcPts val="0"/>
              </a:spcAft>
              <a:buClr>
                <a:schemeClr val="dk1"/>
              </a:buClr>
              <a:buSzPts val="1600"/>
              <a:buNone/>
              <a:defRPr sz="1400" b="1"/>
            </a:lvl8pPr>
            <a:lvl9pPr marL="3600553" lvl="8" indent="-200031" algn="l">
              <a:lnSpc>
                <a:spcPct val="90000"/>
              </a:lnSpc>
              <a:spcBef>
                <a:spcPts val="438"/>
              </a:spcBef>
              <a:spcAft>
                <a:spcPts val="0"/>
              </a:spcAft>
              <a:buClr>
                <a:schemeClr val="dk1"/>
              </a:buClr>
              <a:buSzPts val="1600"/>
              <a:buNone/>
              <a:defRPr sz="1400" b="1"/>
            </a:lvl9pPr>
          </a:lstStyle>
          <a:p>
            <a:endParaRPr/>
          </a:p>
        </p:txBody>
      </p:sp>
      <p:sp>
        <p:nvSpPr>
          <p:cNvPr id="41" name="Google Shape;41;p18"/>
          <p:cNvSpPr txBox="1">
            <a:spLocks noGrp="1"/>
          </p:cNvSpPr>
          <p:nvPr>
            <p:ph type="body" idx="4"/>
          </p:nvPr>
        </p:nvSpPr>
        <p:spPr>
          <a:xfrm>
            <a:off x="6172203" y="2505077"/>
            <a:ext cx="5183188" cy="3684588"/>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990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4107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344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00061" lvl="0" indent="-377836" algn="l">
              <a:lnSpc>
                <a:spcPct val="90000"/>
              </a:lnSpc>
              <a:spcBef>
                <a:spcPts val="875"/>
              </a:spcBef>
              <a:spcAft>
                <a:spcPts val="0"/>
              </a:spcAft>
              <a:buClr>
                <a:schemeClr val="dk1"/>
              </a:buClr>
              <a:buSzPts val="3200"/>
              <a:buChar char="•"/>
              <a:defRPr sz="2800"/>
            </a:lvl1pPr>
            <a:lvl2pPr marL="800123" lvl="1" indent="-355610" algn="l">
              <a:lnSpc>
                <a:spcPct val="90000"/>
              </a:lnSpc>
              <a:spcBef>
                <a:spcPts val="438"/>
              </a:spcBef>
              <a:spcAft>
                <a:spcPts val="0"/>
              </a:spcAft>
              <a:buClr>
                <a:schemeClr val="dk1"/>
              </a:buClr>
              <a:buSzPts val="2800"/>
              <a:buChar char="•"/>
              <a:defRPr sz="2450"/>
            </a:lvl2pPr>
            <a:lvl3pPr marL="1200184" lvl="2" indent="-333384" algn="l">
              <a:lnSpc>
                <a:spcPct val="90000"/>
              </a:lnSpc>
              <a:spcBef>
                <a:spcPts val="438"/>
              </a:spcBef>
              <a:spcAft>
                <a:spcPts val="0"/>
              </a:spcAft>
              <a:buClr>
                <a:schemeClr val="dk1"/>
              </a:buClr>
              <a:buSzPts val="2400"/>
              <a:buChar char="•"/>
              <a:defRPr sz="2100"/>
            </a:lvl3pPr>
            <a:lvl4pPr marL="1600246" lvl="3" indent="-311159" algn="l">
              <a:lnSpc>
                <a:spcPct val="90000"/>
              </a:lnSpc>
              <a:spcBef>
                <a:spcPts val="438"/>
              </a:spcBef>
              <a:spcAft>
                <a:spcPts val="0"/>
              </a:spcAft>
              <a:buClr>
                <a:schemeClr val="dk1"/>
              </a:buClr>
              <a:buSzPts val="2000"/>
              <a:buChar char="•"/>
              <a:defRPr sz="1750"/>
            </a:lvl4pPr>
            <a:lvl5pPr marL="2000307" lvl="4" indent="-311159" algn="l">
              <a:lnSpc>
                <a:spcPct val="90000"/>
              </a:lnSpc>
              <a:spcBef>
                <a:spcPts val="438"/>
              </a:spcBef>
              <a:spcAft>
                <a:spcPts val="0"/>
              </a:spcAft>
              <a:buClr>
                <a:schemeClr val="dk1"/>
              </a:buClr>
              <a:buSzPts val="2000"/>
              <a:buChar char="•"/>
              <a:defRPr sz="1750"/>
            </a:lvl5pPr>
            <a:lvl6pPr marL="2400369" lvl="5" indent="-311159" algn="l">
              <a:lnSpc>
                <a:spcPct val="90000"/>
              </a:lnSpc>
              <a:spcBef>
                <a:spcPts val="438"/>
              </a:spcBef>
              <a:spcAft>
                <a:spcPts val="0"/>
              </a:spcAft>
              <a:buClr>
                <a:schemeClr val="dk1"/>
              </a:buClr>
              <a:buSzPts val="2000"/>
              <a:buChar char="•"/>
              <a:defRPr sz="1750"/>
            </a:lvl6pPr>
            <a:lvl7pPr marL="2800430" lvl="6" indent="-311159" algn="l">
              <a:lnSpc>
                <a:spcPct val="90000"/>
              </a:lnSpc>
              <a:spcBef>
                <a:spcPts val="438"/>
              </a:spcBef>
              <a:spcAft>
                <a:spcPts val="0"/>
              </a:spcAft>
              <a:buClr>
                <a:schemeClr val="dk1"/>
              </a:buClr>
              <a:buSzPts val="2000"/>
              <a:buChar char="•"/>
              <a:defRPr sz="1750"/>
            </a:lvl7pPr>
            <a:lvl8pPr marL="3200491" lvl="7" indent="-311159" algn="l">
              <a:lnSpc>
                <a:spcPct val="90000"/>
              </a:lnSpc>
              <a:spcBef>
                <a:spcPts val="438"/>
              </a:spcBef>
              <a:spcAft>
                <a:spcPts val="0"/>
              </a:spcAft>
              <a:buClr>
                <a:schemeClr val="dk1"/>
              </a:buClr>
              <a:buSzPts val="2000"/>
              <a:buChar char="•"/>
              <a:defRPr sz="1750"/>
            </a:lvl8pPr>
            <a:lvl9pPr marL="3600553" lvl="8" indent="-311159" algn="l">
              <a:lnSpc>
                <a:spcPct val="90000"/>
              </a:lnSpc>
              <a:spcBef>
                <a:spcPts val="438"/>
              </a:spcBef>
              <a:spcAft>
                <a:spcPts val="0"/>
              </a:spcAft>
              <a:buClr>
                <a:schemeClr val="dk1"/>
              </a:buClr>
              <a:buSzPts val="2000"/>
              <a:buChar char="•"/>
              <a:defRPr sz="1750"/>
            </a:lvl9pPr>
          </a:lstStyle>
          <a:p>
            <a:endParaRPr/>
          </a:p>
        </p:txBody>
      </p:sp>
      <p:sp>
        <p:nvSpPr>
          <p:cNvPr id="57" name="Google Shape;57;p21"/>
          <p:cNvSpPr txBox="1">
            <a:spLocks noGrp="1"/>
          </p:cNvSpPr>
          <p:nvPr>
            <p:ph type="body" idx="2"/>
          </p:nvPr>
        </p:nvSpPr>
        <p:spPr>
          <a:xfrm>
            <a:off x="839788" y="2057400"/>
            <a:ext cx="3932238" cy="3811588"/>
          </a:xfrm>
          <a:prstGeom prst="rect">
            <a:avLst/>
          </a:prstGeom>
          <a:noFill/>
          <a:ln>
            <a:noFill/>
          </a:ln>
        </p:spPr>
        <p:txBody>
          <a:bodyPr spcFirstLastPara="1" wrap="square" lIns="91425" tIns="45700" rIns="91425" bIns="45700" anchor="t" anchorCtr="0">
            <a:normAutofit/>
          </a:bodyPr>
          <a:lstStyle>
            <a:lvl1pPr marL="400061" lvl="0" indent="-200031" algn="l">
              <a:lnSpc>
                <a:spcPct val="90000"/>
              </a:lnSpc>
              <a:spcBef>
                <a:spcPts val="875"/>
              </a:spcBef>
              <a:spcAft>
                <a:spcPts val="0"/>
              </a:spcAft>
              <a:buClr>
                <a:schemeClr val="dk1"/>
              </a:buClr>
              <a:buSzPts val="1600"/>
              <a:buNone/>
              <a:defRPr sz="1400"/>
            </a:lvl1pPr>
            <a:lvl2pPr marL="800123" lvl="1" indent="-200031" algn="l">
              <a:lnSpc>
                <a:spcPct val="90000"/>
              </a:lnSpc>
              <a:spcBef>
                <a:spcPts val="438"/>
              </a:spcBef>
              <a:spcAft>
                <a:spcPts val="0"/>
              </a:spcAft>
              <a:buClr>
                <a:schemeClr val="dk1"/>
              </a:buClr>
              <a:buSzPts val="1400"/>
              <a:buNone/>
              <a:defRPr sz="1225"/>
            </a:lvl2pPr>
            <a:lvl3pPr marL="1200184" lvl="2" indent="-200031" algn="l">
              <a:lnSpc>
                <a:spcPct val="90000"/>
              </a:lnSpc>
              <a:spcBef>
                <a:spcPts val="438"/>
              </a:spcBef>
              <a:spcAft>
                <a:spcPts val="0"/>
              </a:spcAft>
              <a:buClr>
                <a:schemeClr val="dk1"/>
              </a:buClr>
              <a:buSzPts val="1200"/>
              <a:buNone/>
              <a:defRPr sz="1050"/>
            </a:lvl3pPr>
            <a:lvl4pPr marL="1600246" lvl="3" indent="-200031" algn="l">
              <a:lnSpc>
                <a:spcPct val="90000"/>
              </a:lnSpc>
              <a:spcBef>
                <a:spcPts val="438"/>
              </a:spcBef>
              <a:spcAft>
                <a:spcPts val="0"/>
              </a:spcAft>
              <a:buClr>
                <a:schemeClr val="dk1"/>
              </a:buClr>
              <a:buSzPts val="1000"/>
              <a:buNone/>
              <a:defRPr sz="875"/>
            </a:lvl4pPr>
            <a:lvl5pPr marL="2000307" lvl="4" indent="-200031" algn="l">
              <a:lnSpc>
                <a:spcPct val="90000"/>
              </a:lnSpc>
              <a:spcBef>
                <a:spcPts val="438"/>
              </a:spcBef>
              <a:spcAft>
                <a:spcPts val="0"/>
              </a:spcAft>
              <a:buClr>
                <a:schemeClr val="dk1"/>
              </a:buClr>
              <a:buSzPts val="1000"/>
              <a:buNone/>
              <a:defRPr sz="875"/>
            </a:lvl5pPr>
            <a:lvl6pPr marL="2400369" lvl="5" indent="-200031" algn="l">
              <a:lnSpc>
                <a:spcPct val="90000"/>
              </a:lnSpc>
              <a:spcBef>
                <a:spcPts val="438"/>
              </a:spcBef>
              <a:spcAft>
                <a:spcPts val="0"/>
              </a:spcAft>
              <a:buClr>
                <a:schemeClr val="dk1"/>
              </a:buClr>
              <a:buSzPts val="1000"/>
              <a:buNone/>
              <a:defRPr sz="875"/>
            </a:lvl6pPr>
            <a:lvl7pPr marL="2800430" lvl="6" indent="-200031" algn="l">
              <a:lnSpc>
                <a:spcPct val="90000"/>
              </a:lnSpc>
              <a:spcBef>
                <a:spcPts val="438"/>
              </a:spcBef>
              <a:spcAft>
                <a:spcPts val="0"/>
              </a:spcAft>
              <a:buClr>
                <a:schemeClr val="dk1"/>
              </a:buClr>
              <a:buSzPts val="1000"/>
              <a:buNone/>
              <a:defRPr sz="875"/>
            </a:lvl7pPr>
            <a:lvl8pPr marL="3200491" lvl="7" indent="-200031" algn="l">
              <a:lnSpc>
                <a:spcPct val="90000"/>
              </a:lnSpc>
              <a:spcBef>
                <a:spcPts val="438"/>
              </a:spcBef>
              <a:spcAft>
                <a:spcPts val="0"/>
              </a:spcAft>
              <a:buClr>
                <a:schemeClr val="dk1"/>
              </a:buClr>
              <a:buSzPts val="1000"/>
              <a:buNone/>
              <a:defRPr sz="875"/>
            </a:lvl8pPr>
            <a:lvl9pPr marL="3600553" lvl="8" indent="-200031" algn="l">
              <a:lnSpc>
                <a:spcPct val="90000"/>
              </a:lnSpc>
              <a:spcBef>
                <a:spcPts val="438"/>
              </a:spcBef>
              <a:spcAft>
                <a:spcPts val="0"/>
              </a:spcAft>
              <a:buClr>
                <a:schemeClr val="dk1"/>
              </a:buClr>
              <a:buSzPts val="1000"/>
              <a:buNone/>
              <a:defRPr sz="875"/>
            </a:lvl9pPr>
          </a:lstStyle>
          <a:p>
            <a:endParaRPr/>
          </a:p>
        </p:txBody>
      </p:sp>
      <p:sp>
        <p:nvSpPr>
          <p:cNvPr id="58" name="Google Shape;58;p2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3039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75"/>
              </a:spcBef>
              <a:spcAft>
                <a:spcPts val="0"/>
              </a:spcAft>
              <a:buClr>
                <a:schemeClr val="dk1"/>
              </a:buClr>
              <a:buSzPts val="32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chemeClr val="dk1"/>
              </a:buClr>
              <a:buSzPts val="2800"/>
              <a:buFont typeface="Arial"/>
              <a:buNone/>
              <a:defRPr sz="2450" b="0" i="0" u="none" strike="noStrike" cap="none">
                <a:solidFill>
                  <a:schemeClr val="dk1"/>
                </a:solidFill>
                <a:latin typeface="Arial"/>
                <a:ea typeface="Arial"/>
                <a:cs typeface="Arial"/>
                <a:sym typeface="Arial"/>
              </a:defRPr>
            </a:lvl2pPr>
            <a:lvl3pPr marR="0" lvl="2" algn="l" rtl="0">
              <a:lnSpc>
                <a:spcPct val="90000"/>
              </a:lnSpc>
              <a:spcBef>
                <a:spcPts val="438"/>
              </a:spcBef>
              <a:spcAft>
                <a:spcPts val="0"/>
              </a:spcAft>
              <a:buClr>
                <a:schemeClr val="dk1"/>
              </a:buClr>
              <a:buSzPts val="2400"/>
              <a:buFont typeface="Arial"/>
              <a:buNone/>
              <a:defRPr sz="2100" b="0" i="0" u="none" strike="noStrike" cap="none">
                <a:solidFill>
                  <a:schemeClr val="dk1"/>
                </a:solidFill>
                <a:latin typeface="Arial"/>
                <a:ea typeface="Arial"/>
                <a:cs typeface="Arial"/>
                <a:sym typeface="Arial"/>
              </a:defRPr>
            </a:lvl3pPr>
            <a:lvl4pPr marR="0" lvl="3"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4pPr>
            <a:lvl5pPr marR="0" lvl="4"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5pPr>
            <a:lvl6pPr marR="0" lvl="5"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6pPr>
            <a:lvl7pPr marR="0" lvl="6"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7pPr>
            <a:lvl8pPr marR="0" lvl="7"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8pPr>
            <a:lvl9pPr marR="0" lvl="8" algn="l" rtl="0">
              <a:lnSpc>
                <a:spcPct val="90000"/>
              </a:lnSpc>
              <a:spcBef>
                <a:spcPts val="438"/>
              </a:spcBef>
              <a:spcAft>
                <a:spcPts val="0"/>
              </a:spcAft>
              <a:buClr>
                <a:schemeClr val="dk1"/>
              </a:buClr>
              <a:buSzPts val="2000"/>
              <a:buFont typeface="Arial"/>
              <a:buNone/>
              <a:defRPr sz="1750" b="0" i="0" u="none" strike="noStrike" cap="none">
                <a:solidFill>
                  <a:schemeClr val="dk1"/>
                </a:solidFill>
                <a:latin typeface="Arial"/>
                <a:ea typeface="Arial"/>
                <a:cs typeface="Arial"/>
                <a:sym typeface="Arial"/>
              </a:defRPr>
            </a:lvl9pPr>
          </a:lstStyle>
          <a:p>
            <a:endParaRPr/>
          </a:p>
        </p:txBody>
      </p:sp>
      <p:sp>
        <p:nvSpPr>
          <p:cNvPr id="64" name="Google Shape;64;p22"/>
          <p:cNvSpPr txBox="1">
            <a:spLocks noGrp="1"/>
          </p:cNvSpPr>
          <p:nvPr>
            <p:ph type="body" idx="1"/>
          </p:nvPr>
        </p:nvSpPr>
        <p:spPr>
          <a:xfrm>
            <a:off x="839788" y="2057400"/>
            <a:ext cx="3932238" cy="3811588"/>
          </a:xfrm>
          <a:prstGeom prst="rect">
            <a:avLst/>
          </a:prstGeom>
          <a:noFill/>
          <a:ln>
            <a:noFill/>
          </a:ln>
        </p:spPr>
        <p:txBody>
          <a:bodyPr spcFirstLastPara="1" wrap="square" lIns="91425" tIns="45700" rIns="91425" bIns="45700" anchor="t" anchorCtr="0">
            <a:normAutofit/>
          </a:bodyPr>
          <a:lstStyle>
            <a:lvl1pPr marL="400061" lvl="0" indent="-200031" algn="l">
              <a:lnSpc>
                <a:spcPct val="90000"/>
              </a:lnSpc>
              <a:spcBef>
                <a:spcPts val="875"/>
              </a:spcBef>
              <a:spcAft>
                <a:spcPts val="0"/>
              </a:spcAft>
              <a:buClr>
                <a:schemeClr val="dk1"/>
              </a:buClr>
              <a:buSzPts val="1600"/>
              <a:buNone/>
              <a:defRPr sz="1400"/>
            </a:lvl1pPr>
            <a:lvl2pPr marL="800123" lvl="1" indent="-200031" algn="l">
              <a:lnSpc>
                <a:spcPct val="90000"/>
              </a:lnSpc>
              <a:spcBef>
                <a:spcPts val="438"/>
              </a:spcBef>
              <a:spcAft>
                <a:spcPts val="0"/>
              </a:spcAft>
              <a:buClr>
                <a:schemeClr val="dk1"/>
              </a:buClr>
              <a:buSzPts val="1400"/>
              <a:buNone/>
              <a:defRPr sz="1225"/>
            </a:lvl2pPr>
            <a:lvl3pPr marL="1200184" lvl="2" indent="-200031" algn="l">
              <a:lnSpc>
                <a:spcPct val="90000"/>
              </a:lnSpc>
              <a:spcBef>
                <a:spcPts val="438"/>
              </a:spcBef>
              <a:spcAft>
                <a:spcPts val="0"/>
              </a:spcAft>
              <a:buClr>
                <a:schemeClr val="dk1"/>
              </a:buClr>
              <a:buSzPts val="1200"/>
              <a:buNone/>
              <a:defRPr sz="1050"/>
            </a:lvl3pPr>
            <a:lvl4pPr marL="1600246" lvl="3" indent="-200031" algn="l">
              <a:lnSpc>
                <a:spcPct val="90000"/>
              </a:lnSpc>
              <a:spcBef>
                <a:spcPts val="438"/>
              </a:spcBef>
              <a:spcAft>
                <a:spcPts val="0"/>
              </a:spcAft>
              <a:buClr>
                <a:schemeClr val="dk1"/>
              </a:buClr>
              <a:buSzPts val="1000"/>
              <a:buNone/>
              <a:defRPr sz="875"/>
            </a:lvl4pPr>
            <a:lvl5pPr marL="2000307" lvl="4" indent="-200031" algn="l">
              <a:lnSpc>
                <a:spcPct val="90000"/>
              </a:lnSpc>
              <a:spcBef>
                <a:spcPts val="438"/>
              </a:spcBef>
              <a:spcAft>
                <a:spcPts val="0"/>
              </a:spcAft>
              <a:buClr>
                <a:schemeClr val="dk1"/>
              </a:buClr>
              <a:buSzPts val="1000"/>
              <a:buNone/>
              <a:defRPr sz="875"/>
            </a:lvl5pPr>
            <a:lvl6pPr marL="2400369" lvl="5" indent="-200031" algn="l">
              <a:lnSpc>
                <a:spcPct val="90000"/>
              </a:lnSpc>
              <a:spcBef>
                <a:spcPts val="438"/>
              </a:spcBef>
              <a:spcAft>
                <a:spcPts val="0"/>
              </a:spcAft>
              <a:buClr>
                <a:schemeClr val="dk1"/>
              </a:buClr>
              <a:buSzPts val="1000"/>
              <a:buNone/>
              <a:defRPr sz="875"/>
            </a:lvl6pPr>
            <a:lvl7pPr marL="2800430" lvl="6" indent="-200031" algn="l">
              <a:lnSpc>
                <a:spcPct val="90000"/>
              </a:lnSpc>
              <a:spcBef>
                <a:spcPts val="438"/>
              </a:spcBef>
              <a:spcAft>
                <a:spcPts val="0"/>
              </a:spcAft>
              <a:buClr>
                <a:schemeClr val="dk1"/>
              </a:buClr>
              <a:buSzPts val="1000"/>
              <a:buNone/>
              <a:defRPr sz="875"/>
            </a:lvl7pPr>
            <a:lvl8pPr marL="3200491" lvl="7" indent="-200031" algn="l">
              <a:lnSpc>
                <a:spcPct val="90000"/>
              </a:lnSpc>
              <a:spcBef>
                <a:spcPts val="438"/>
              </a:spcBef>
              <a:spcAft>
                <a:spcPts val="0"/>
              </a:spcAft>
              <a:buClr>
                <a:schemeClr val="dk1"/>
              </a:buClr>
              <a:buSzPts val="1000"/>
              <a:buNone/>
              <a:defRPr sz="875"/>
            </a:lvl8pPr>
            <a:lvl9pPr marL="3600553" lvl="8" indent="-200031" algn="l">
              <a:lnSpc>
                <a:spcPct val="90000"/>
              </a:lnSpc>
              <a:spcBef>
                <a:spcPts val="438"/>
              </a:spcBef>
              <a:spcAft>
                <a:spcPts val="0"/>
              </a:spcAft>
              <a:buClr>
                <a:schemeClr val="dk1"/>
              </a:buClr>
              <a:buSzPts val="1000"/>
              <a:buNone/>
              <a:defRPr sz="875"/>
            </a:lvl9pPr>
          </a:lstStyle>
          <a:p>
            <a:endParaRPr/>
          </a:p>
        </p:txBody>
      </p:sp>
      <p:sp>
        <p:nvSpPr>
          <p:cNvPr id="65" name="Google Shape;65;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6087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4" y="-1256506"/>
            <a:ext cx="4351338" cy="10515600"/>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88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00061" lvl="0" indent="-300046" algn="l">
              <a:lnSpc>
                <a:spcPct val="90000"/>
              </a:lnSpc>
              <a:spcBef>
                <a:spcPts val="875"/>
              </a:spcBef>
              <a:spcAft>
                <a:spcPts val="0"/>
              </a:spcAft>
              <a:buClr>
                <a:schemeClr val="dk1"/>
              </a:buClr>
              <a:buSzPts val="1800"/>
              <a:buChar char="•"/>
              <a:defRPr/>
            </a:lvl1pPr>
            <a:lvl2pPr marL="800123" lvl="1" indent="-300046" algn="l">
              <a:lnSpc>
                <a:spcPct val="90000"/>
              </a:lnSpc>
              <a:spcBef>
                <a:spcPts val="438"/>
              </a:spcBef>
              <a:spcAft>
                <a:spcPts val="0"/>
              </a:spcAft>
              <a:buClr>
                <a:schemeClr val="dk1"/>
              </a:buClr>
              <a:buSzPts val="1800"/>
              <a:buChar char="•"/>
              <a:defRPr/>
            </a:lvl2pPr>
            <a:lvl3pPr marL="1200184" lvl="2" indent="-300046" algn="l">
              <a:lnSpc>
                <a:spcPct val="90000"/>
              </a:lnSpc>
              <a:spcBef>
                <a:spcPts val="438"/>
              </a:spcBef>
              <a:spcAft>
                <a:spcPts val="0"/>
              </a:spcAft>
              <a:buClr>
                <a:schemeClr val="dk1"/>
              </a:buClr>
              <a:buSzPts val="1800"/>
              <a:buChar char="•"/>
              <a:defRPr/>
            </a:lvl3pPr>
            <a:lvl4pPr marL="1600246" lvl="3" indent="-300046" algn="l">
              <a:lnSpc>
                <a:spcPct val="90000"/>
              </a:lnSpc>
              <a:spcBef>
                <a:spcPts val="438"/>
              </a:spcBef>
              <a:spcAft>
                <a:spcPts val="0"/>
              </a:spcAft>
              <a:buClr>
                <a:schemeClr val="dk1"/>
              </a:buClr>
              <a:buSzPts val="1800"/>
              <a:buChar char="•"/>
              <a:defRPr/>
            </a:lvl4pPr>
            <a:lvl5pPr marL="2000307" lvl="4" indent="-300046" algn="l">
              <a:lnSpc>
                <a:spcPct val="90000"/>
              </a:lnSpc>
              <a:spcBef>
                <a:spcPts val="438"/>
              </a:spcBef>
              <a:spcAft>
                <a:spcPts val="0"/>
              </a:spcAft>
              <a:buClr>
                <a:schemeClr val="dk1"/>
              </a:buClr>
              <a:buSzPts val="1800"/>
              <a:buChar char="•"/>
              <a:defRPr/>
            </a:lvl5pPr>
            <a:lvl6pPr marL="2400369" lvl="5" indent="-300046" algn="l">
              <a:lnSpc>
                <a:spcPct val="90000"/>
              </a:lnSpc>
              <a:spcBef>
                <a:spcPts val="438"/>
              </a:spcBef>
              <a:spcAft>
                <a:spcPts val="0"/>
              </a:spcAft>
              <a:buClr>
                <a:schemeClr val="dk1"/>
              </a:buClr>
              <a:buSzPts val="1800"/>
              <a:buChar char="•"/>
              <a:defRPr/>
            </a:lvl6pPr>
            <a:lvl7pPr marL="2800430" lvl="6" indent="-300046" algn="l">
              <a:lnSpc>
                <a:spcPct val="90000"/>
              </a:lnSpc>
              <a:spcBef>
                <a:spcPts val="438"/>
              </a:spcBef>
              <a:spcAft>
                <a:spcPts val="0"/>
              </a:spcAft>
              <a:buClr>
                <a:schemeClr val="dk1"/>
              </a:buClr>
              <a:buSzPts val="1800"/>
              <a:buChar char="•"/>
              <a:defRPr/>
            </a:lvl7pPr>
            <a:lvl8pPr marL="3200491" lvl="7" indent="-300046" algn="l">
              <a:lnSpc>
                <a:spcPct val="90000"/>
              </a:lnSpc>
              <a:spcBef>
                <a:spcPts val="438"/>
              </a:spcBef>
              <a:spcAft>
                <a:spcPts val="0"/>
              </a:spcAft>
              <a:buClr>
                <a:schemeClr val="dk1"/>
              </a:buClr>
              <a:buSzPts val="1800"/>
              <a:buChar char="•"/>
              <a:defRPr/>
            </a:lvl8pPr>
            <a:lvl9pPr marL="3600553" lvl="8" indent="-300046" algn="l">
              <a:lnSpc>
                <a:spcPct val="90000"/>
              </a:lnSpc>
              <a:spcBef>
                <a:spcPts val="438"/>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7822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90"/>
        <p:cNvGrpSpPr/>
        <p:nvPr/>
      </p:nvGrpSpPr>
      <p:grpSpPr>
        <a:xfrm>
          <a:off x="0" y="0"/>
          <a:ext cx="0" cy="0"/>
          <a:chOff x="0" y="0"/>
          <a:chExt cx="0" cy="0"/>
        </a:xfrm>
      </p:grpSpPr>
      <p:sp>
        <p:nvSpPr>
          <p:cNvPr id="791" name="Google Shape;791;p110"/>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2" name="Google Shape;792;p11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60326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3"/>
        <p:cNvGrpSpPr/>
        <p:nvPr/>
      </p:nvGrpSpPr>
      <p:grpSpPr>
        <a:xfrm>
          <a:off x="0" y="0"/>
          <a:ext cx="0" cy="0"/>
          <a:chOff x="0" y="0"/>
          <a:chExt cx="0" cy="0"/>
        </a:xfrm>
      </p:grpSpPr>
      <p:sp>
        <p:nvSpPr>
          <p:cNvPr id="794" name="Google Shape;794;p11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795" name="Google Shape;795;p111"/>
          <p:cNvGrpSpPr/>
          <p:nvPr/>
        </p:nvGrpSpPr>
        <p:grpSpPr>
          <a:xfrm>
            <a:off x="62471" y="44451"/>
            <a:ext cx="5428789" cy="1513047"/>
            <a:chOff x="199253" y="-3175"/>
            <a:chExt cx="4071592" cy="1513047"/>
          </a:xfrm>
        </p:grpSpPr>
        <p:pic>
          <p:nvPicPr>
            <p:cNvPr id="796" name="Google Shape;796;p111"/>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97" name="Google Shape;797;p111"/>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98" name="Google Shape;798;p111"/>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99" name="Google Shape;799;p111"/>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800" name="Google Shape;800;p111"/>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07886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1"/>
        <p:cNvGrpSpPr/>
        <p:nvPr/>
      </p:nvGrpSpPr>
      <p:grpSpPr>
        <a:xfrm>
          <a:off x="0" y="0"/>
          <a:ext cx="0" cy="0"/>
          <a:chOff x="0" y="0"/>
          <a:chExt cx="0" cy="0"/>
        </a:xfrm>
      </p:grpSpPr>
      <p:sp>
        <p:nvSpPr>
          <p:cNvPr id="802" name="Google Shape;802;p112"/>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3" name="Google Shape;803;p112"/>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04" name="Google Shape;804;p11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5" name="Google Shape;805;p11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6" name="Google Shape;806;p11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0554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07"/>
        <p:cNvGrpSpPr/>
        <p:nvPr/>
      </p:nvGrpSpPr>
      <p:grpSpPr>
        <a:xfrm>
          <a:off x="0" y="0"/>
          <a:ext cx="0" cy="0"/>
          <a:chOff x="0" y="0"/>
          <a:chExt cx="0" cy="0"/>
        </a:xfrm>
      </p:grpSpPr>
      <p:sp>
        <p:nvSpPr>
          <p:cNvPr id="808" name="Google Shape;808;p1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9" name="Google Shape;809;p1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1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1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2" name="Google Shape;812;p1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3" name="Google Shape;813;p1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570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4"/>
        <p:cNvGrpSpPr/>
        <p:nvPr/>
      </p:nvGrpSpPr>
      <p:grpSpPr>
        <a:xfrm>
          <a:off x="0" y="0"/>
          <a:ext cx="0" cy="0"/>
          <a:chOff x="0" y="0"/>
          <a:chExt cx="0" cy="0"/>
        </a:xfrm>
      </p:grpSpPr>
      <p:sp>
        <p:nvSpPr>
          <p:cNvPr id="815" name="Google Shape;815;p114"/>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6" name="Google Shape;816;p114"/>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7" name="Google Shape;817;p114"/>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114"/>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19" name="Google Shape;819;p114"/>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11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1" name="Google Shape;821;p11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2" name="Google Shape;822;p11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8451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3"/>
        <p:cNvGrpSpPr/>
        <p:nvPr/>
      </p:nvGrpSpPr>
      <p:grpSpPr>
        <a:xfrm>
          <a:off x="0" y="0"/>
          <a:ext cx="0" cy="0"/>
          <a:chOff x="0" y="0"/>
          <a:chExt cx="0" cy="0"/>
        </a:xfrm>
      </p:grpSpPr>
      <p:sp>
        <p:nvSpPr>
          <p:cNvPr id="824" name="Google Shape;824;p11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5" name="Google Shape;825;p11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6" name="Google Shape;826;p11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7" name="Google Shape;827;p11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8516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8"/>
        <p:cNvGrpSpPr/>
        <p:nvPr/>
      </p:nvGrpSpPr>
      <p:grpSpPr>
        <a:xfrm>
          <a:off x="0" y="0"/>
          <a:ext cx="0" cy="0"/>
          <a:chOff x="0" y="0"/>
          <a:chExt cx="0" cy="0"/>
        </a:xfrm>
      </p:grpSpPr>
      <p:sp>
        <p:nvSpPr>
          <p:cNvPr id="829" name="Google Shape;829;p11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0" name="Google Shape;830;p11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1" name="Google Shape;831;p11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5138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2"/>
        <p:cNvGrpSpPr/>
        <p:nvPr/>
      </p:nvGrpSpPr>
      <p:grpSpPr>
        <a:xfrm>
          <a:off x="0" y="0"/>
          <a:ext cx="0" cy="0"/>
          <a:chOff x="0" y="0"/>
          <a:chExt cx="0" cy="0"/>
        </a:xfrm>
      </p:grpSpPr>
      <p:sp>
        <p:nvSpPr>
          <p:cNvPr id="833" name="Google Shape;833;p117"/>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34" name="Google Shape;834;p117"/>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5" name="Google Shape;835;p117"/>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36" name="Google Shape;836;p11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7" name="Google Shape;837;p11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8" name="Google Shape;838;p11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0159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39"/>
        <p:cNvGrpSpPr/>
        <p:nvPr/>
      </p:nvGrpSpPr>
      <p:grpSpPr>
        <a:xfrm>
          <a:off x="0" y="0"/>
          <a:ext cx="0" cy="0"/>
          <a:chOff x="0" y="0"/>
          <a:chExt cx="0" cy="0"/>
        </a:xfrm>
      </p:grpSpPr>
      <p:sp>
        <p:nvSpPr>
          <p:cNvPr id="840" name="Google Shape;840;p118"/>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1" name="Google Shape;841;p118"/>
          <p:cNvSpPr>
            <a:spLocks noGrp="1"/>
          </p:cNvSpPr>
          <p:nvPr>
            <p:ph type="pic" idx="2"/>
          </p:nvPr>
        </p:nvSpPr>
        <p:spPr>
          <a:xfrm>
            <a:off x="5183188" y="987426"/>
            <a:ext cx="6172400" cy="4873500"/>
          </a:xfrm>
          <a:prstGeom prst="rect">
            <a:avLst/>
          </a:prstGeom>
          <a:noFill/>
          <a:ln>
            <a:noFill/>
          </a:ln>
        </p:spPr>
      </p:sp>
      <p:sp>
        <p:nvSpPr>
          <p:cNvPr id="842" name="Google Shape;842;p118"/>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43" name="Google Shape;843;p11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4" name="Google Shape;844;p11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5" name="Google Shape;845;p11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0231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46"/>
        <p:cNvGrpSpPr/>
        <p:nvPr/>
      </p:nvGrpSpPr>
      <p:grpSpPr>
        <a:xfrm>
          <a:off x="0" y="0"/>
          <a:ext cx="0" cy="0"/>
          <a:chOff x="0" y="0"/>
          <a:chExt cx="0" cy="0"/>
        </a:xfrm>
      </p:grpSpPr>
      <p:sp>
        <p:nvSpPr>
          <p:cNvPr id="847" name="Google Shape;847;p11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8" name="Google Shape;848;p11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11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0" name="Google Shape;850;p11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1" name="Google Shape;851;p11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33299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2"/>
        <p:cNvGrpSpPr/>
        <p:nvPr/>
      </p:nvGrpSpPr>
      <p:grpSpPr>
        <a:xfrm>
          <a:off x="0" y="0"/>
          <a:ext cx="0" cy="0"/>
          <a:chOff x="0" y="0"/>
          <a:chExt cx="0" cy="0"/>
        </a:xfrm>
      </p:grpSpPr>
      <p:sp>
        <p:nvSpPr>
          <p:cNvPr id="853" name="Google Shape;853;p120"/>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54" name="Google Shape;854;p120"/>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12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6" name="Google Shape;856;p12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7" name="Google Shape;857;p12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9145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0"/>
        <p:cNvGrpSpPr/>
        <p:nvPr/>
      </p:nvGrpSpPr>
      <p:grpSpPr>
        <a:xfrm>
          <a:off x="0" y="0"/>
          <a:ext cx="0" cy="0"/>
          <a:chOff x="0" y="0"/>
          <a:chExt cx="0" cy="0"/>
        </a:xfrm>
      </p:grpSpPr>
      <p:sp>
        <p:nvSpPr>
          <p:cNvPr id="701" name="Google Shape;701;p9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2" name="Google Shape;702;p9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3" name="Google Shape;703;p9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7486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04"/>
        <p:cNvGrpSpPr/>
        <p:nvPr/>
      </p:nvGrpSpPr>
      <p:grpSpPr>
        <a:xfrm>
          <a:off x="0" y="0"/>
          <a:ext cx="0" cy="0"/>
          <a:chOff x="0" y="0"/>
          <a:chExt cx="0" cy="0"/>
        </a:xfrm>
      </p:grpSpPr>
      <p:sp>
        <p:nvSpPr>
          <p:cNvPr id="705" name="Google Shape;705;p99"/>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6" name="Google Shape;706;p9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07" name="Google Shape;707;p9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8" name="Google Shape;708;p9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9" name="Google Shape;709;p9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8832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0"/>
        <p:cNvGrpSpPr/>
        <p:nvPr/>
      </p:nvGrpSpPr>
      <p:grpSpPr>
        <a:xfrm>
          <a:off x="0" y="0"/>
          <a:ext cx="0" cy="0"/>
          <a:chOff x="0" y="0"/>
          <a:chExt cx="0" cy="0"/>
        </a:xfrm>
      </p:grpSpPr>
      <p:sp>
        <p:nvSpPr>
          <p:cNvPr id="711" name="Google Shape;711;p10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712" name="Google Shape;712;p100"/>
          <p:cNvGrpSpPr/>
          <p:nvPr/>
        </p:nvGrpSpPr>
        <p:grpSpPr>
          <a:xfrm>
            <a:off x="62471" y="44451"/>
            <a:ext cx="5428789" cy="1513047"/>
            <a:chOff x="199253" y="-3175"/>
            <a:chExt cx="4071592" cy="1513047"/>
          </a:xfrm>
        </p:grpSpPr>
        <p:pic>
          <p:nvPicPr>
            <p:cNvPr id="713" name="Google Shape;713;p10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714" name="Google Shape;714;p10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715" name="Google Shape;715;p100"/>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16" name="Google Shape;716;p100"/>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717" name="Google Shape;717;p100"/>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30925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18"/>
        <p:cNvGrpSpPr/>
        <p:nvPr/>
      </p:nvGrpSpPr>
      <p:grpSpPr>
        <a:xfrm>
          <a:off x="0" y="0"/>
          <a:ext cx="0" cy="0"/>
          <a:chOff x="0" y="0"/>
          <a:chExt cx="0" cy="0"/>
        </a:xfrm>
      </p:grpSpPr>
      <p:sp>
        <p:nvSpPr>
          <p:cNvPr id="719" name="Google Shape;719;p101"/>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0" name="Google Shape;720;p101"/>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21" name="Google Shape;721;p10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2" name="Google Shape;722;p10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3" name="Google Shape;723;p10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424698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24"/>
        <p:cNvGrpSpPr/>
        <p:nvPr/>
      </p:nvGrpSpPr>
      <p:grpSpPr>
        <a:xfrm>
          <a:off x="0" y="0"/>
          <a:ext cx="0" cy="0"/>
          <a:chOff x="0" y="0"/>
          <a:chExt cx="0" cy="0"/>
        </a:xfrm>
      </p:grpSpPr>
      <p:sp>
        <p:nvSpPr>
          <p:cNvPr id="725" name="Google Shape;725;p10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6" name="Google Shape;726;p10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10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10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9" name="Google Shape;729;p10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0" name="Google Shape;730;p10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1576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1"/>
        <p:cNvGrpSpPr/>
        <p:nvPr/>
      </p:nvGrpSpPr>
      <p:grpSpPr>
        <a:xfrm>
          <a:off x="0" y="0"/>
          <a:ext cx="0" cy="0"/>
          <a:chOff x="0" y="0"/>
          <a:chExt cx="0" cy="0"/>
        </a:xfrm>
      </p:grpSpPr>
      <p:sp>
        <p:nvSpPr>
          <p:cNvPr id="732" name="Google Shape;732;p10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33" name="Google Shape;733;p10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4" name="Google Shape;734;p10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103"/>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6" name="Google Shape;736;p103"/>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10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8" name="Google Shape;738;p10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9" name="Google Shape;739;p10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9522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0"/>
        <p:cNvGrpSpPr/>
        <p:nvPr/>
      </p:nvGrpSpPr>
      <p:grpSpPr>
        <a:xfrm>
          <a:off x="0" y="0"/>
          <a:ext cx="0" cy="0"/>
          <a:chOff x="0" y="0"/>
          <a:chExt cx="0" cy="0"/>
        </a:xfrm>
      </p:grpSpPr>
      <p:sp>
        <p:nvSpPr>
          <p:cNvPr id="741" name="Google Shape;741;p10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2" name="Google Shape;742;p10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3" name="Google Shape;743;p10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4" name="Google Shape;744;p10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6170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45"/>
        <p:cNvGrpSpPr/>
        <p:nvPr/>
      </p:nvGrpSpPr>
      <p:grpSpPr>
        <a:xfrm>
          <a:off x="0" y="0"/>
          <a:ext cx="0" cy="0"/>
          <a:chOff x="0" y="0"/>
          <a:chExt cx="0" cy="0"/>
        </a:xfrm>
      </p:grpSpPr>
      <p:sp>
        <p:nvSpPr>
          <p:cNvPr id="746" name="Google Shape;746;p105"/>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47" name="Google Shape;747;p105"/>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8" name="Google Shape;748;p105"/>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49" name="Google Shape;749;p10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0" name="Google Shape;750;p10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1" name="Google Shape;751;p10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706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2"/>
        <p:cNvGrpSpPr/>
        <p:nvPr/>
      </p:nvGrpSpPr>
      <p:grpSpPr>
        <a:xfrm>
          <a:off x="0" y="0"/>
          <a:ext cx="0" cy="0"/>
          <a:chOff x="0" y="0"/>
          <a:chExt cx="0" cy="0"/>
        </a:xfrm>
      </p:grpSpPr>
      <p:sp>
        <p:nvSpPr>
          <p:cNvPr id="753" name="Google Shape;753;p10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54" name="Google Shape;754;p106"/>
          <p:cNvSpPr>
            <a:spLocks noGrp="1"/>
          </p:cNvSpPr>
          <p:nvPr>
            <p:ph type="pic" idx="2"/>
          </p:nvPr>
        </p:nvSpPr>
        <p:spPr>
          <a:xfrm>
            <a:off x="5183188" y="987426"/>
            <a:ext cx="6172400" cy="4873500"/>
          </a:xfrm>
          <a:prstGeom prst="rect">
            <a:avLst/>
          </a:prstGeom>
          <a:noFill/>
          <a:ln>
            <a:noFill/>
          </a:ln>
        </p:spPr>
      </p:sp>
      <p:sp>
        <p:nvSpPr>
          <p:cNvPr id="755" name="Google Shape;755;p10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56" name="Google Shape;756;p10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7" name="Google Shape;757;p10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8" name="Google Shape;758;p10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60211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9"/>
        <p:cNvGrpSpPr/>
        <p:nvPr/>
      </p:nvGrpSpPr>
      <p:grpSpPr>
        <a:xfrm>
          <a:off x="0" y="0"/>
          <a:ext cx="0" cy="0"/>
          <a:chOff x="0" y="0"/>
          <a:chExt cx="0" cy="0"/>
        </a:xfrm>
      </p:grpSpPr>
      <p:sp>
        <p:nvSpPr>
          <p:cNvPr id="760" name="Google Shape;760;p10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1" name="Google Shape;761;p10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2" name="Google Shape;762;p10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3" name="Google Shape;763;p10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4" name="Google Shape;764;p10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1924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5"/>
        <p:cNvGrpSpPr/>
        <p:nvPr/>
      </p:nvGrpSpPr>
      <p:grpSpPr>
        <a:xfrm>
          <a:off x="0" y="0"/>
          <a:ext cx="0" cy="0"/>
          <a:chOff x="0" y="0"/>
          <a:chExt cx="0" cy="0"/>
        </a:xfrm>
      </p:grpSpPr>
      <p:sp>
        <p:nvSpPr>
          <p:cNvPr id="766" name="Google Shape;766;p108"/>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67" name="Google Shape;767;p108"/>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10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9" name="Google Shape;769;p10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0" name="Google Shape;770;p10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0471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1"/>
        <p:cNvGrpSpPr/>
        <p:nvPr/>
      </p:nvGrpSpPr>
      <p:grpSpPr>
        <a:xfrm>
          <a:off x="0" y="0"/>
          <a:ext cx="0" cy="0"/>
          <a:chOff x="0" y="0"/>
          <a:chExt cx="0" cy="0"/>
        </a:xfrm>
      </p:grpSpPr>
      <p:sp>
        <p:nvSpPr>
          <p:cNvPr id="282" name="Google Shape;282;p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Google Shape;283;p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3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285" name="Google Shape;285;p38"/>
          <p:cNvPicPr preferRelativeResize="0"/>
          <p:nvPr/>
        </p:nvPicPr>
        <p:blipFill>
          <a:blip r:embed="rId2">
            <a:alphaModFix/>
          </a:blip>
          <a:stretch>
            <a:fillRect/>
          </a:stretch>
        </p:blipFill>
        <p:spPr>
          <a:xfrm>
            <a:off x="10337800" y="4744126"/>
            <a:ext cx="1854200" cy="771525"/>
          </a:xfrm>
          <a:prstGeom prst="rect">
            <a:avLst/>
          </a:prstGeom>
          <a:noFill/>
          <a:ln>
            <a:noFill/>
          </a:ln>
        </p:spPr>
      </p:pic>
    </p:spTree>
    <p:extLst>
      <p:ext uri="{BB962C8B-B14F-4D97-AF65-F5344CB8AC3E}">
        <p14:creationId xmlns:p14="http://schemas.microsoft.com/office/powerpoint/2010/main" val="4151589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6"/>
        <p:cNvGrpSpPr/>
        <p:nvPr/>
      </p:nvGrpSpPr>
      <p:grpSpPr>
        <a:xfrm>
          <a:off x="0" y="0"/>
          <a:ext cx="0" cy="0"/>
          <a:chOff x="0" y="0"/>
          <a:chExt cx="0" cy="0"/>
        </a:xfrm>
      </p:grpSpPr>
      <p:sp>
        <p:nvSpPr>
          <p:cNvPr id="287" name="Google Shape;287;p39"/>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8" name="Google Shape;288;p3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9" name="Google Shape;289;p3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3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p3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0175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2"/>
        <p:cNvGrpSpPr/>
        <p:nvPr/>
      </p:nvGrpSpPr>
      <p:grpSpPr>
        <a:xfrm>
          <a:off x="0" y="0"/>
          <a:ext cx="0" cy="0"/>
          <a:chOff x="0" y="0"/>
          <a:chExt cx="0" cy="0"/>
        </a:xfrm>
      </p:grpSpPr>
      <p:sp>
        <p:nvSpPr>
          <p:cNvPr id="293" name="Google Shape;293;p4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294" name="Google Shape;294;p40"/>
          <p:cNvGrpSpPr/>
          <p:nvPr/>
        </p:nvGrpSpPr>
        <p:grpSpPr>
          <a:xfrm>
            <a:off x="62471" y="44451"/>
            <a:ext cx="5428789" cy="1513047"/>
            <a:chOff x="199253" y="-3175"/>
            <a:chExt cx="4071592" cy="1513047"/>
          </a:xfrm>
        </p:grpSpPr>
        <p:pic>
          <p:nvPicPr>
            <p:cNvPr id="295" name="Google Shape;295;p40"/>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296" name="Google Shape;296;p40"/>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297" name="Google Shape;297;p40"/>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98" name="Google Shape;298;p40"/>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99" name="Google Shape;299;p40"/>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78152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2" name="Google Shape;302;p41"/>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3" name="Google Shape;303;p4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5" name="Google Shape;305;p4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4277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8" name="Google Shape;308;p4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4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4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1" name="Google Shape;311;p4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2" name="Google Shape;312;p4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0878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3"/>
        <p:cNvGrpSpPr/>
        <p:nvPr/>
      </p:nvGrpSpPr>
      <p:grpSpPr>
        <a:xfrm>
          <a:off x="0" y="0"/>
          <a:ext cx="0" cy="0"/>
          <a:chOff x="0" y="0"/>
          <a:chExt cx="0" cy="0"/>
        </a:xfrm>
      </p:grpSpPr>
      <p:sp>
        <p:nvSpPr>
          <p:cNvPr id="314" name="Google Shape;314;p43"/>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5" name="Google Shape;315;p43"/>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6" name="Google Shape;316;p43"/>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43"/>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8" name="Google Shape;318;p43"/>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4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5860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2"/>
        <p:cNvGrpSpPr/>
        <p:nvPr/>
      </p:nvGrpSpPr>
      <p:grpSpPr>
        <a:xfrm>
          <a:off x="0" y="0"/>
          <a:ext cx="0" cy="0"/>
          <a:chOff x="0" y="0"/>
          <a:chExt cx="0" cy="0"/>
        </a:xfrm>
      </p:grpSpPr>
      <p:sp>
        <p:nvSpPr>
          <p:cNvPr id="323" name="Google Shape;323;p4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4" name="Google Shape;324;p4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5" name="Google Shape;325;p4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6" name="Google Shape;326;p4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558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9" name="Google Shape;329;p45"/>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0" name="Google Shape;330;p45"/>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1" name="Google Shape;331;p4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2" name="Google Shape;332;p4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3" name="Google Shape;333;p4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4649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6" name="Google Shape;336;p46"/>
          <p:cNvSpPr>
            <a:spLocks noGrp="1"/>
          </p:cNvSpPr>
          <p:nvPr>
            <p:ph type="pic" idx="2"/>
          </p:nvPr>
        </p:nvSpPr>
        <p:spPr>
          <a:xfrm>
            <a:off x="5183188" y="987426"/>
            <a:ext cx="6172400" cy="4873500"/>
          </a:xfrm>
          <a:prstGeom prst="rect">
            <a:avLst/>
          </a:prstGeom>
          <a:noFill/>
          <a:ln>
            <a:noFill/>
          </a:ln>
        </p:spPr>
      </p:sp>
      <p:sp>
        <p:nvSpPr>
          <p:cNvPr id="337" name="Google Shape;337;p4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8" name="Google Shape;338;p4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9" name="Google Shape;339;p4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0" name="Google Shape;340;p4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3526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3" name="Google Shape;343;p4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4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5" name="Google Shape;345;p4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p4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982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9" name="Google Shape;349;p48"/>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4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1" name="Google Shape;351;p4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4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816726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4"/>
        <p:cNvGrpSpPr/>
        <p:nvPr/>
      </p:nvGrpSpPr>
      <p:grpSpPr>
        <a:xfrm>
          <a:off x="0" y="0"/>
          <a:ext cx="0" cy="0"/>
          <a:chOff x="0" y="0"/>
          <a:chExt cx="0" cy="0"/>
        </a:xfrm>
      </p:grpSpPr>
      <p:sp>
        <p:nvSpPr>
          <p:cNvPr id="445" name="Google Shape;445;p6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6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6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31098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48"/>
        <p:cNvGrpSpPr/>
        <p:nvPr/>
      </p:nvGrpSpPr>
      <p:grpSpPr>
        <a:xfrm>
          <a:off x="0" y="0"/>
          <a:ext cx="0" cy="0"/>
          <a:chOff x="0" y="0"/>
          <a:chExt cx="0" cy="0"/>
        </a:xfrm>
      </p:grpSpPr>
      <p:sp>
        <p:nvSpPr>
          <p:cNvPr id="449" name="Google Shape;449;p63"/>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0" name="Google Shape;450;p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1" name="Google Shape;451;p6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2" name="Google Shape;452;p6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3" name="Google Shape;453;p6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31154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4"/>
        <p:cNvGrpSpPr/>
        <p:nvPr/>
      </p:nvGrpSpPr>
      <p:grpSpPr>
        <a:xfrm>
          <a:off x="0" y="0"/>
          <a:ext cx="0" cy="0"/>
          <a:chOff x="0" y="0"/>
          <a:chExt cx="0" cy="0"/>
        </a:xfrm>
      </p:grpSpPr>
      <p:sp>
        <p:nvSpPr>
          <p:cNvPr id="455" name="Google Shape;455;p6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456" name="Google Shape;456;p64"/>
          <p:cNvGrpSpPr/>
          <p:nvPr/>
        </p:nvGrpSpPr>
        <p:grpSpPr>
          <a:xfrm>
            <a:off x="62471" y="44451"/>
            <a:ext cx="5428789" cy="1513047"/>
            <a:chOff x="199253" y="-3175"/>
            <a:chExt cx="4071592" cy="1513047"/>
          </a:xfrm>
        </p:grpSpPr>
        <p:pic>
          <p:nvPicPr>
            <p:cNvPr id="457" name="Google Shape;457;p64"/>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458" name="Google Shape;458;p64"/>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459" name="Google Shape;459;p64"/>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60" name="Google Shape;460;p64"/>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61" name="Google Shape;461;p64"/>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6470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4" name="Google Shape;464;p65"/>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5" name="Google Shape;465;p6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6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p6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74755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8"/>
        <p:cNvGrpSpPr/>
        <p:nvPr/>
      </p:nvGrpSpPr>
      <p:grpSpPr>
        <a:xfrm>
          <a:off x="0" y="0"/>
          <a:ext cx="0" cy="0"/>
          <a:chOff x="0" y="0"/>
          <a:chExt cx="0" cy="0"/>
        </a:xfrm>
      </p:grpSpPr>
      <p:sp>
        <p:nvSpPr>
          <p:cNvPr id="469" name="Google Shape;469;p66"/>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0" name="Google Shape;470;p6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6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2" name="Google Shape;472;p6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3" name="Google Shape;473;p6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4" name="Google Shape;474;p6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69733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5"/>
        <p:cNvGrpSpPr/>
        <p:nvPr/>
      </p:nvGrpSpPr>
      <p:grpSpPr>
        <a:xfrm>
          <a:off x="0" y="0"/>
          <a:ext cx="0" cy="0"/>
          <a:chOff x="0" y="0"/>
          <a:chExt cx="0" cy="0"/>
        </a:xfrm>
      </p:grpSpPr>
      <p:sp>
        <p:nvSpPr>
          <p:cNvPr id="476" name="Google Shape;476;p67"/>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7" name="Google Shape;477;p67"/>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8" name="Google Shape;478;p67"/>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9" name="Google Shape;479;p67"/>
          <p:cNvSpPr txBox="1">
            <a:spLocks noGrp="1"/>
          </p:cNvSpPr>
          <p:nvPr>
            <p:ph type="body" idx="3"/>
          </p:nvPr>
        </p:nvSpPr>
        <p:spPr>
          <a:xfrm>
            <a:off x="6172200" y="1681163"/>
            <a:ext cx="5183200" cy="8238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0" name="Google Shape;480;p67"/>
          <p:cNvSpPr txBox="1">
            <a:spLocks noGrp="1"/>
          </p:cNvSpPr>
          <p:nvPr>
            <p:ph type="body" idx="4"/>
          </p:nvPr>
        </p:nvSpPr>
        <p:spPr>
          <a:xfrm>
            <a:off x="6172200" y="2505075"/>
            <a:ext cx="5183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1" name="Google Shape;481;p6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2" name="Google Shape;482;p6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3" name="Google Shape;483;p6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560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4"/>
        <p:cNvGrpSpPr/>
        <p:nvPr/>
      </p:nvGrpSpPr>
      <p:grpSpPr>
        <a:xfrm>
          <a:off x="0" y="0"/>
          <a:ext cx="0" cy="0"/>
          <a:chOff x="0" y="0"/>
          <a:chExt cx="0" cy="0"/>
        </a:xfrm>
      </p:grpSpPr>
      <p:sp>
        <p:nvSpPr>
          <p:cNvPr id="485" name="Google Shape;485;p6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6" name="Google Shape;486;p6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7" name="Google Shape;487;p6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77987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89"/>
        <p:cNvGrpSpPr/>
        <p:nvPr/>
      </p:nvGrpSpPr>
      <p:grpSpPr>
        <a:xfrm>
          <a:off x="0" y="0"/>
          <a:ext cx="0" cy="0"/>
          <a:chOff x="0" y="0"/>
          <a:chExt cx="0" cy="0"/>
        </a:xfrm>
      </p:grpSpPr>
      <p:sp>
        <p:nvSpPr>
          <p:cNvPr id="490" name="Google Shape;490;p69"/>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1" name="Google Shape;491;p69"/>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2" name="Google Shape;492;p69"/>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93" name="Google Shape;493;p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4" name="Google Shape;494;p6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5" name="Google Shape;495;p6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70746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6"/>
        <p:cNvGrpSpPr/>
        <p:nvPr/>
      </p:nvGrpSpPr>
      <p:grpSpPr>
        <a:xfrm>
          <a:off x="0" y="0"/>
          <a:ext cx="0" cy="0"/>
          <a:chOff x="0" y="0"/>
          <a:chExt cx="0" cy="0"/>
        </a:xfrm>
      </p:grpSpPr>
      <p:sp>
        <p:nvSpPr>
          <p:cNvPr id="497" name="Google Shape;497;p70"/>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98" name="Google Shape;498;p70"/>
          <p:cNvSpPr>
            <a:spLocks noGrp="1"/>
          </p:cNvSpPr>
          <p:nvPr>
            <p:ph type="pic" idx="2"/>
          </p:nvPr>
        </p:nvSpPr>
        <p:spPr>
          <a:xfrm>
            <a:off x="5183188" y="987426"/>
            <a:ext cx="6172400" cy="4873500"/>
          </a:xfrm>
          <a:prstGeom prst="rect">
            <a:avLst/>
          </a:prstGeom>
          <a:noFill/>
          <a:ln>
            <a:noFill/>
          </a:ln>
        </p:spPr>
      </p:sp>
      <p:sp>
        <p:nvSpPr>
          <p:cNvPr id="499" name="Google Shape;499;p70"/>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0" name="Google Shape;500;p7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1" name="Google Shape;501;p7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2" name="Google Shape;502;p7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9155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03"/>
        <p:cNvGrpSpPr/>
        <p:nvPr/>
      </p:nvGrpSpPr>
      <p:grpSpPr>
        <a:xfrm>
          <a:off x="0" y="0"/>
          <a:ext cx="0" cy="0"/>
          <a:chOff x="0" y="0"/>
          <a:chExt cx="0" cy="0"/>
        </a:xfrm>
      </p:grpSpPr>
      <p:sp>
        <p:nvSpPr>
          <p:cNvPr id="504" name="Google Shape;504;p7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5" name="Google Shape;505;p7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7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7" name="Google Shape;507;p7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8" name="Google Shape;508;p7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05360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9"/>
        <p:cNvGrpSpPr/>
        <p:nvPr/>
      </p:nvGrpSpPr>
      <p:grpSpPr>
        <a:xfrm>
          <a:off x="0" y="0"/>
          <a:ext cx="0" cy="0"/>
          <a:chOff x="0" y="0"/>
          <a:chExt cx="0" cy="0"/>
        </a:xfrm>
      </p:grpSpPr>
      <p:sp>
        <p:nvSpPr>
          <p:cNvPr id="510" name="Google Shape;510;p72"/>
          <p:cNvSpPr txBox="1">
            <a:spLocks noGrp="1"/>
          </p:cNvSpPr>
          <p:nvPr>
            <p:ph type="title"/>
          </p:nvPr>
        </p:nvSpPr>
        <p:spPr>
          <a:xfrm rot="5400000">
            <a:off x="7133450"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1" name="Google Shape;511;p72"/>
          <p:cNvSpPr txBox="1">
            <a:spLocks noGrp="1"/>
          </p:cNvSpPr>
          <p:nvPr>
            <p:ph type="body" idx="1"/>
          </p:nvPr>
        </p:nvSpPr>
        <p:spPr>
          <a:xfrm rot="5400000">
            <a:off x="1799350" y="-596125"/>
            <a:ext cx="5811900" cy="773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2" name="Google Shape;512;p7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3" name="Google Shape;513;p7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4" name="Google Shape;514;p7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6714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53748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4"/>
        <p:cNvGrpSpPr/>
        <p:nvPr/>
      </p:nvGrpSpPr>
      <p:grpSpPr>
        <a:xfrm>
          <a:off x="0" y="0"/>
          <a:ext cx="0" cy="0"/>
          <a:chOff x="0" y="0"/>
          <a:chExt cx="0" cy="0"/>
        </a:xfrm>
      </p:grpSpPr>
      <p:sp>
        <p:nvSpPr>
          <p:cNvPr id="115" name="Google Shape;115;p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17" name="Google Shape;117;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8800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122" name="Google Shape;122;p16"/>
          <p:cNvGrpSpPr/>
          <p:nvPr/>
        </p:nvGrpSpPr>
        <p:grpSpPr>
          <a:xfrm>
            <a:off x="62471" y="44451"/>
            <a:ext cx="5428791" cy="1513047"/>
            <a:chOff x="199253" y="-3175"/>
            <a:chExt cx="4071593" cy="1513047"/>
          </a:xfrm>
        </p:grpSpPr>
        <p:pic>
          <p:nvPicPr>
            <p:cNvPr id="123" name="Google Shape;123;p16"/>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124" name="Google Shape;124;p16"/>
            <p:cNvPicPr preferRelativeResize="0"/>
            <p:nvPr/>
          </p:nvPicPr>
          <p:blipFill rotWithShape="1">
            <a:blip r:embed="rId3">
              <a:alphaModFix/>
            </a:blip>
            <a:srcRect/>
            <a:stretch/>
          </p:blipFill>
          <p:spPr>
            <a:xfrm>
              <a:off x="1606549" y="212983"/>
              <a:ext cx="2664297" cy="1080729"/>
            </a:xfrm>
            <a:prstGeom prst="rect">
              <a:avLst/>
            </a:prstGeom>
            <a:noFill/>
            <a:ln>
              <a:noFill/>
            </a:ln>
          </p:spPr>
        </p:pic>
      </p:grpSp>
      <p:sp>
        <p:nvSpPr>
          <p:cNvPr id="125" name="Google Shape;125;p16"/>
          <p:cNvSpPr txBox="1"/>
          <p:nvPr/>
        </p:nvSpPr>
        <p:spPr>
          <a:xfrm>
            <a:off x="6096000" y="235208"/>
            <a:ext cx="5257800"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6" name="Google Shape;126;p16"/>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27" name="Google Shape;127;p16"/>
          <p:cNvSpPr txBox="1">
            <a:spLocks noGrp="1"/>
          </p:cNvSpPr>
          <p:nvPr>
            <p:ph type="body" idx="1"/>
          </p:nvPr>
        </p:nvSpPr>
        <p:spPr>
          <a:xfrm>
            <a:off x="584200" y="1677432"/>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95018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1" name="Google Shape;131;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49589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Google Shape;13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564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Google Shape;143;p1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4" name="Google Shape;144;p1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6" name="Google Shape;146;p1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728666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466012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2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59" name="Google Shape;159;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9643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2"/>
          <p:cNvSpPr>
            <a:spLocks noGrp="1"/>
          </p:cNvSpPr>
          <p:nvPr>
            <p:ph type="pic" idx="2"/>
          </p:nvPr>
        </p:nvSpPr>
        <p:spPr>
          <a:xfrm>
            <a:off x="5183188" y="987427"/>
            <a:ext cx="6172200" cy="4873625"/>
          </a:xfrm>
          <a:prstGeom prst="rect">
            <a:avLst/>
          </a:prstGeom>
          <a:noFill/>
          <a:ln>
            <a:noFill/>
          </a:ln>
        </p:spPr>
      </p:sp>
      <p:sp>
        <p:nvSpPr>
          <p:cNvPr id="165" name="Google Shape;165;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6" name="Google Shape;166;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22416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Google Shape;17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1252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 name="Google Shape;177;p2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Google Shape;178;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Google Shape;179;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609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2"/>
        <p:cNvGrpSpPr/>
        <p:nvPr/>
      </p:nvGrpSpPr>
      <p:grpSpPr>
        <a:xfrm>
          <a:off x="0" y="0"/>
          <a:ext cx="0" cy="0"/>
          <a:chOff x="0" y="0"/>
          <a:chExt cx="0" cy="0"/>
        </a:xfrm>
      </p:grpSpPr>
      <p:sp>
        <p:nvSpPr>
          <p:cNvPr id="363" name="Google Shape;363;p5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4" name="Google Shape;364;p5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5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0693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6"/>
        <p:cNvGrpSpPr/>
        <p:nvPr/>
      </p:nvGrpSpPr>
      <p:grpSpPr>
        <a:xfrm>
          <a:off x="0" y="0"/>
          <a:ext cx="0" cy="0"/>
          <a:chOff x="0" y="0"/>
          <a:chExt cx="0" cy="0"/>
        </a:xfrm>
      </p:grpSpPr>
      <p:sp>
        <p:nvSpPr>
          <p:cNvPr id="367" name="Google Shape;367;p51"/>
          <p:cNvSpPr txBox="1">
            <a:spLocks noGrp="1"/>
          </p:cNvSpPr>
          <p:nvPr>
            <p:ph type="ctrTitle"/>
          </p:nvPr>
        </p:nvSpPr>
        <p:spPr>
          <a:xfrm>
            <a:off x="914400" y="1122363"/>
            <a:ext cx="103632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68" name="Google Shape;368;p5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69" name="Google Shape;369;p5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0" name="Google Shape;370;p5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1" name="Google Shape;371;p5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05892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2"/>
        <p:cNvGrpSpPr/>
        <p:nvPr/>
      </p:nvGrpSpPr>
      <p:grpSpPr>
        <a:xfrm>
          <a:off x="0" y="0"/>
          <a:ext cx="0" cy="0"/>
          <a:chOff x="0" y="0"/>
          <a:chExt cx="0" cy="0"/>
        </a:xfrm>
      </p:grpSpPr>
      <p:sp>
        <p:nvSpPr>
          <p:cNvPr id="373" name="Google Shape;373;p5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grpSp>
        <p:nvGrpSpPr>
          <p:cNvPr id="374" name="Google Shape;374;p52"/>
          <p:cNvGrpSpPr/>
          <p:nvPr/>
        </p:nvGrpSpPr>
        <p:grpSpPr>
          <a:xfrm>
            <a:off x="62471" y="44451"/>
            <a:ext cx="5428789" cy="1513047"/>
            <a:chOff x="199253" y="-3175"/>
            <a:chExt cx="4071592" cy="1513047"/>
          </a:xfrm>
        </p:grpSpPr>
        <p:pic>
          <p:nvPicPr>
            <p:cNvPr id="375" name="Google Shape;375;p52"/>
            <p:cNvPicPr preferRelativeResize="0"/>
            <p:nvPr/>
          </p:nvPicPr>
          <p:blipFill rotWithShape="1">
            <a:blip r:embed="rId2">
              <a:alphaModFix/>
            </a:blip>
            <a:srcRect/>
            <a:stretch/>
          </p:blipFill>
          <p:spPr>
            <a:xfrm>
              <a:off x="199253" y="-3175"/>
              <a:ext cx="1280754" cy="1513047"/>
            </a:xfrm>
            <a:prstGeom prst="rect">
              <a:avLst/>
            </a:prstGeom>
            <a:noFill/>
            <a:ln>
              <a:noFill/>
            </a:ln>
          </p:spPr>
        </p:pic>
        <p:pic>
          <p:nvPicPr>
            <p:cNvPr id="376" name="Google Shape;376;p52"/>
            <p:cNvPicPr preferRelativeResize="0"/>
            <p:nvPr/>
          </p:nvPicPr>
          <p:blipFill rotWithShape="1">
            <a:blip r:embed="rId3">
              <a:alphaModFix/>
            </a:blip>
            <a:srcRect/>
            <a:stretch/>
          </p:blipFill>
          <p:spPr>
            <a:xfrm>
              <a:off x="1606549" y="212983"/>
              <a:ext cx="2664296" cy="1080729"/>
            </a:xfrm>
            <a:prstGeom prst="rect">
              <a:avLst/>
            </a:prstGeom>
            <a:noFill/>
            <a:ln>
              <a:noFill/>
            </a:ln>
          </p:spPr>
        </p:pic>
      </p:grpSp>
      <p:sp>
        <p:nvSpPr>
          <p:cNvPr id="377" name="Google Shape;377;p52"/>
          <p:cNvSpPr txBox="1"/>
          <p:nvPr/>
        </p:nvSpPr>
        <p:spPr>
          <a:xfrm>
            <a:off x="6096000" y="235207"/>
            <a:ext cx="52580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School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My Name, </a:t>
            </a:r>
            <a:r>
              <a:rPr lang="en-US" sz="1600" i="1">
                <a:solidFill>
                  <a:schemeClr val="dk1"/>
                </a:solidFill>
                <a:latin typeface="Calibri"/>
                <a:ea typeface="Calibri"/>
                <a:cs typeface="Calibri"/>
                <a:sym typeface="Calibri"/>
              </a:rPr>
              <a:t>Principal </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Cluster Name</a:t>
            </a:r>
            <a:endParaRPr sz="1800"/>
          </a:p>
          <a:p>
            <a:pPr marL="0" marR="0" lvl="0" indent="0" algn="l" rtl="0">
              <a:spcBef>
                <a:spcPts val="0"/>
              </a:spcBef>
              <a:spcAft>
                <a:spcPts val="0"/>
              </a:spcAft>
              <a:buNone/>
            </a:pPr>
            <a:r>
              <a:rPr lang="en-US" sz="1600">
                <a:solidFill>
                  <a:schemeClr val="dk1"/>
                </a:solidFill>
                <a:latin typeface="Calibri"/>
                <a:ea typeface="Calibri"/>
                <a:cs typeface="Calibri"/>
                <a:sym typeface="Calibri"/>
              </a:rPr>
              <a:t>Associate Name, </a:t>
            </a:r>
            <a:r>
              <a:rPr lang="en-US" sz="1600" i="1">
                <a:solidFill>
                  <a:schemeClr val="dk1"/>
                </a:solidFill>
                <a:latin typeface="Calibri"/>
                <a:ea typeface="Calibri"/>
                <a:cs typeface="Calibri"/>
                <a:sym typeface="Calibri"/>
              </a:rPr>
              <a:t>Associate Superintendent</a:t>
            </a:r>
            <a:endParaRPr sz="18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78" name="Google Shape;378;p52"/>
          <p:cNvCxnSpPr/>
          <p:nvPr/>
        </p:nvCxnSpPr>
        <p:spPr>
          <a:xfrm>
            <a:off x="0" y="1677432"/>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379" name="Google Shape;379;p52"/>
          <p:cNvSpPr txBox="1">
            <a:spLocks noGrp="1"/>
          </p:cNvSpPr>
          <p:nvPr>
            <p:ph type="body" idx="1"/>
          </p:nvPr>
        </p:nvSpPr>
        <p:spPr>
          <a:xfrm>
            <a:off x="584200" y="1677432"/>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101517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2" name="Google Shape;382;p53"/>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83" name="Google Shape;383;p5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4" name="Google Shape;384;p5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5" name="Google Shape;385;p5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3428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6" Type="http://schemas.openxmlformats.org/officeDocument/2006/relationships/image" Target="../media/image5.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4.pn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6" Type="http://schemas.openxmlformats.org/officeDocument/2006/relationships/image" Target="../media/image10.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5.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5.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42.xml"/><Relationship Id="rId16" Type="http://schemas.openxmlformats.org/officeDocument/2006/relationships/image" Target="../media/image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53.xml"/><Relationship Id="rId16"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3.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64.xml"/><Relationship Id="rId16" Type="http://schemas.openxmlformats.org/officeDocument/2006/relationships/image" Target="../media/image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6" Type="http://schemas.openxmlformats.org/officeDocument/2006/relationships/image" Target="../media/image7.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5.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86.xml"/><Relationship Id="rId16" Type="http://schemas.openxmlformats.org/officeDocument/2006/relationships/image" Target="../media/image4.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5.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73"/>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7" name="Google Shape;517;p73"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518" name="Google Shape;518;p7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519" name="Google Shape;519;p73"/>
          <p:cNvSpPr txBox="1"/>
          <p:nvPr/>
        </p:nvSpPr>
        <p:spPr>
          <a:xfrm>
            <a:off x="8744733" y="70269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E6F98"/>
                </a:solidFill>
                <a:latin typeface="Calibri"/>
                <a:ea typeface="Calibri"/>
                <a:cs typeface="Calibri"/>
                <a:sym typeface="Calibri"/>
              </a:rPr>
              <a:t>Needs</a:t>
            </a:r>
            <a:endParaRPr sz="1800">
              <a:solidFill>
                <a:srgbClr val="0E6F98"/>
              </a:solidFill>
            </a:endParaRPr>
          </a:p>
        </p:txBody>
      </p:sp>
      <p:sp>
        <p:nvSpPr>
          <p:cNvPr id="520" name="Google Shape;520;p73"/>
          <p:cNvSpPr txBox="1"/>
          <p:nvPr/>
        </p:nvSpPr>
        <p:spPr>
          <a:xfrm>
            <a:off x="62467" y="1690800"/>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Highest Priority Need:</a:t>
            </a:r>
            <a:endParaRPr sz="2800">
              <a:solidFill>
                <a:schemeClr val="dk1"/>
              </a:solidFill>
              <a:latin typeface="Calibri"/>
              <a:ea typeface="Calibri"/>
              <a:cs typeface="Calibri"/>
              <a:sym typeface="Calibri"/>
            </a:endParaRPr>
          </a:p>
        </p:txBody>
      </p:sp>
      <p:pic>
        <p:nvPicPr>
          <p:cNvPr id="521" name="Google Shape;521;p73"/>
          <p:cNvPicPr preferRelativeResize="0"/>
          <p:nvPr/>
        </p:nvPicPr>
        <p:blipFill rotWithShape="1">
          <a:blip r:embed="rId14">
            <a:alphaModFix/>
          </a:blip>
          <a:srcRect l="897" r="93502" b="89267"/>
          <a:stretch/>
        </p:blipFill>
        <p:spPr>
          <a:xfrm>
            <a:off x="234251" y="5802700"/>
            <a:ext cx="332700" cy="286350"/>
          </a:xfrm>
          <a:prstGeom prst="rect">
            <a:avLst/>
          </a:prstGeom>
          <a:noFill/>
          <a:ln>
            <a:noFill/>
          </a:ln>
        </p:spPr>
      </p:pic>
      <p:sp>
        <p:nvSpPr>
          <p:cNvPr id="522" name="Google Shape;522;p73"/>
          <p:cNvSpPr txBox="1"/>
          <p:nvPr/>
        </p:nvSpPr>
        <p:spPr>
          <a:xfrm>
            <a:off x="624867" y="5768876"/>
            <a:ext cx="5615600" cy="43855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Leveraging School Improvement to Advance Equity</a:t>
            </a:r>
            <a:endParaRPr sz="1800"/>
          </a:p>
        </p:txBody>
      </p:sp>
      <p:grpSp>
        <p:nvGrpSpPr>
          <p:cNvPr id="523" name="Google Shape;523;p73"/>
          <p:cNvGrpSpPr/>
          <p:nvPr/>
        </p:nvGrpSpPr>
        <p:grpSpPr>
          <a:xfrm>
            <a:off x="62471" y="44451"/>
            <a:ext cx="1876395" cy="1513047"/>
            <a:chOff x="199253" y="-3175"/>
            <a:chExt cx="1407296" cy="1513047"/>
          </a:xfrm>
        </p:grpSpPr>
        <p:pic>
          <p:nvPicPr>
            <p:cNvPr id="524" name="Google Shape;524;p73"/>
            <p:cNvPicPr preferRelativeResize="0"/>
            <p:nvPr/>
          </p:nvPicPr>
          <p:blipFill rotWithShape="1">
            <a:blip r:embed="rId15">
              <a:alphaModFix/>
            </a:blip>
            <a:srcRect/>
            <a:stretch/>
          </p:blipFill>
          <p:spPr>
            <a:xfrm>
              <a:off x="199253" y="-3175"/>
              <a:ext cx="1280754" cy="1513047"/>
            </a:xfrm>
            <a:prstGeom prst="rect">
              <a:avLst/>
            </a:prstGeom>
            <a:noFill/>
            <a:ln>
              <a:noFill/>
            </a:ln>
          </p:spPr>
        </p:pic>
        <p:pic>
          <p:nvPicPr>
            <p:cNvPr id="525" name="Google Shape;525;p73"/>
            <p:cNvPicPr preferRelativeResize="0"/>
            <p:nvPr/>
          </p:nvPicPr>
          <p:blipFill rotWithShape="1">
            <a:blip r:embed="rId16">
              <a:alphaModFix/>
            </a:blip>
            <a:srcRect r="104749"/>
            <a:stretch/>
          </p:blipFill>
          <p:spPr>
            <a:xfrm flipH="1">
              <a:off x="1479999" y="212975"/>
              <a:ext cx="126550" cy="1080725"/>
            </a:xfrm>
            <a:prstGeom prst="rect">
              <a:avLst/>
            </a:prstGeom>
            <a:noFill/>
            <a:ln>
              <a:noFill/>
            </a:ln>
          </p:spPr>
        </p:pic>
      </p:grpSp>
      <p:sp>
        <p:nvSpPr>
          <p:cNvPr id="526" name="Google Shape;526;p7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extLst>
      <p:ext uri="{BB962C8B-B14F-4D97-AF65-F5344CB8AC3E}">
        <p14:creationId xmlns:p14="http://schemas.microsoft.com/office/powerpoint/2010/main" val="934791667"/>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8"/>
        <p:cNvGrpSpPr/>
        <p:nvPr/>
      </p:nvGrpSpPr>
      <p:grpSpPr>
        <a:xfrm>
          <a:off x="0" y="0"/>
          <a:ext cx="0" cy="0"/>
          <a:chOff x="0" y="0"/>
          <a:chExt cx="0" cy="0"/>
        </a:xfrm>
      </p:grpSpPr>
      <p:sp>
        <p:nvSpPr>
          <p:cNvPr id="599" name="Google Shape;599;p8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0" name="Google Shape;600;p85"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601" name="Google Shape;601;p8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02" name="Google Shape;602;p85"/>
          <p:cNvSpPr txBox="1"/>
          <p:nvPr/>
        </p:nvSpPr>
        <p:spPr>
          <a:xfrm>
            <a:off x="6260800" y="181525"/>
            <a:ext cx="57456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Milestones</a:t>
            </a:r>
            <a:endParaRPr sz="4800" b="1">
              <a:solidFill>
                <a:srgbClr val="0E6F98"/>
              </a:solidFill>
              <a:latin typeface="Calibri"/>
              <a:ea typeface="Calibri"/>
              <a:cs typeface="Calibri"/>
              <a:sym typeface="Calibri"/>
            </a:endParaRPr>
          </a:p>
          <a:p>
            <a:pPr marL="0" marR="0" lvl="0" indent="0" algn="ctr" rtl="0">
              <a:spcBef>
                <a:spcPts val="0"/>
              </a:spcBef>
              <a:spcAft>
                <a:spcPts val="0"/>
              </a:spcAft>
              <a:buNone/>
            </a:pPr>
            <a:r>
              <a:rPr lang="en-US" sz="4800" b="1">
                <a:solidFill>
                  <a:srgbClr val="0E6F98"/>
                </a:solidFill>
                <a:latin typeface="Calibri"/>
                <a:ea typeface="Calibri"/>
                <a:cs typeface="Calibri"/>
                <a:sym typeface="Calibri"/>
              </a:rPr>
              <a:t>EOG SY22</a:t>
            </a:r>
            <a:endParaRPr sz="4800" b="1">
              <a:solidFill>
                <a:srgbClr val="0E6F98"/>
              </a:solidFill>
              <a:latin typeface="Calibri"/>
              <a:ea typeface="Calibri"/>
              <a:cs typeface="Calibri"/>
              <a:sym typeface="Calibri"/>
            </a:endParaRPr>
          </a:p>
        </p:txBody>
      </p:sp>
      <p:grpSp>
        <p:nvGrpSpPr>
          <p:cNvPr id="603" name="Google Shape;603;p85"/>
          <p:cNvGrpSpPr/>
          <p:nvPr/>
        </p:nvGrpSpPr>
        <p:grpSpPr>
          <a:xfrm>
            <a:off x="62471" y="44451"/>
            <a:ext cx="1876395" cy="1513047"/>
            <a:chOff x="199253" y="-3175"/>
            <a:chExt cx="1407296" cy="1513047"/>
          </a:xfrm>
        </p:grpSpPr>
        <p:pic>
          <p:nvPicPr>
            <p:cNvPr id="604" name="Google Shape;604;p85"/>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605" name="Google Shape;605;p85"/>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606" name="Google Shape;606;p8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pic>
        <p:nvPicPr>
          <p:cNvPr id="607" name="Google Shape;607;p85"/>
          <p:cNvPicPr preferRelativeResize="0"/>
          <p:nvPr/>
        </p:nvPicPr>
        <p:blipFill>
          <a:blip r:embed="rId16">
            <a:alphaModFix/>
          </a:blip>
          <a:stretch>
            <a:fillRect/>
          </a:stretch>
        </p:blipFill>
        <p:spPr>
          <a:xfrm>
            <a:off x="172967" y="5838297"/>
            <a:ext cx="7315200" cy="247650"/>
          </a:xfrm>
          <a:prstGeom prst="rect">
            <a:avLst/>
          </a:prstGeom>
          <a:noFill/>
          <a:ln>
            <a:noFill/>
          </a:ln>
        </p:spPr>
      </p:pic>
    </p:spTree>
    <p:extLst>
      <p:ext uri="{BB962C8B-B14F-4D97-AF65-F5344CB8AC3E}">
        <p14:creationId xmlns:p14="http://schemas.microsoft.com/office/powerpoint/2010/main" val="2731605093"/>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25"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184" name="Google Shape;184;p25"/>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185" name="Google Shape;185;p25"/>
          <p:cNvSpPr txBox="1"/>
          <p:nvPr/>
        </p:nvSpPr>
        <p:spPr>
          <a:xfrm>
            <a:off x="8229200" y="77522"/>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E6F98"/>
                </a:solidFill>
                <a:latin typeface="Calibri"/>
                <a:ea typeface="Calibri"/>
                <a:cs typeface="Calibri"/>
                <a:sym typeface="Calibri"/>
              </a:rPr>
              <a:t>MAP Data </a:t>
            </a:r>
            <a:endParaRPr sz="1800"/>
          </a:p>
        </p:txBody>
      </p:sp>
      <p:sp>
        <p:nvSpPr>
          <p:cNvPr id="186" name="Google Shape;186;p25"/>
          <p:cNvSpPr txBox="1"/>
          <p:nvPr/>
        </p:nvSpPr>
        <p:spPr>
          <a:xfrm>
            <a:off x="-400" y="1595100"/>
            <a:ext cx="6757600" cy="5621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800" b="1">
                <a:solidFill>
                  <a:schemeClr val="dk1"/>
                </a:solidFill>
                <a:latin typeface="Calibri"/>
                <a:ea typeface="Calibri"/>
                <a:cs typeface="Calibri"/>
                <a:sym typeface="Calibri"/>
              </a:rPr>
              <a:t>MAP Subgroup Comparison Projected Proficient and Above</a:t>
            </a:r>
            <a:endParaRPr sz="1800" b="1">
              <a:solidFill>
                <a:schemeClr val="dk1"/>
              </a:solidFill>
              <a:latin typeface="Calibri"/>
              <a:ea typeface="Calibri"/>
              <a:cs typeface="Calibri"/>
              <a:sym typeface="Calibri"/>
            </a:endParaRPr>
          </a:p>
        </p:txBody>
      </p:sp>
      <p:grpSp>
        <p:nvGrpSpPr>
          <p:cNvPr id="187" name="Google Shape;187;p25"/>
          <p:cNvGrpSpPr/>
          <p:nvPr/>
        </p:nvGrpSpPr>
        <p:grpSpPr>
          <a:xfrm>
            <a:off x="62471" y="44451"/>
            <a:ext cx="1876395" cy="1513047"/>
            <a:chOff x="199253" y="-3175"/>
            <a:chExt cx="1407296" cy="1513047"/>
          </a:xfrm>
        </p:grpSpPr>
        <p:pic>
          <p:nvPicPr>
            <p:cNvPr id="188" name="Google Shape;188;p25"/>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189" name="Google Shape;189;p25"/>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190" name="Google Shape;190;p25"/>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2438382730"/>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838201"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3"/>
          <p:cNvSpPr txBox="1">
            <a:spLocks noGrp="1"/>
          </p:cNvSpPr>
          <p:nvPr>
            <p:ph type="body" idx="1"/>
          </p:nvPr>
        </p:nvSpPr>
        <p:spPr>
          <a:xfrm>
            <a:off x="838201"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3"/>
          <p:cNvSpPr txBox="1">
            <a:spLocks noGrp="1"/>
          </p:cNvSpPr>
          <p:nvPr>
            <p:ph type="dt" idx="10"/>
          </p:nvPr>
        </p:nvSpPr>
        <p:spPr>
          <a:xfrm>
            <a:off x="838201" y="6356353"/>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ftr" idx="11"/>
          </p:nvPr>
        </p:nvSpPr>
        <p:spPr>
          <a:xfrm>
            <a:off x="4038601" y="6356353"/>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sldNum" idx="12"/>
          </p:nvPr>
        </p:nvSpPr>
        <p:spPr>
          <a:xfrm>
            <a:off x="8610601"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42574401"/>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756817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9pPr>
          </a:lstStyle>
          <a:p>
            <a:endParaRPr/>
          </a:p>
        </p:txBody>
      </p:sp>
      <p:sp>
        <p:nvSpPr>
          <p:cNvPr id="9" name="Google Shape;9;p1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575" b="0" i="0" u="none" strike="noStrike" cap="none">
                <a:solidFill>
                  <a:schemeClr val="dk1"/>
                </a:solidFill>
                <a:latin typeface="Arial"/>
                <a:ea typeface="Arial"/>
                <a:cs typeface="Arial"/>
                <a:sym typeface="Arial"/>
              </a:defRPr>
            </a:lvl9pPr>
          </a:lstStyle>
          <a:p>
            <a:endParaRPr/>
          </a:p>
        </p:txBody>
      </p:sp>
      <p:sp>
        <p:nvSpPr>
          <p:cNvPr id="10" name="Google Shape;10;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05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1848026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25"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Google Shape;772;p109"/>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73" name="Google Shape;773;p109"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774" name="Google Shape;774;p109"/>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775" name="Google Shape;775;p109"/>
          <p:cNvSpPr txBox="1"/>
          <p:nvPr/>
        </p:nvSpPr>
        <p:spPr>
          <a:xfrm>
            <a:off x="-68133" y="1642750"/>
            <a:ext cx="56432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i="0" u="none" strike="noStrike" cap="none">
                <a:solidFill>
                  <a:srgbClr val="0E6F98"/>
                </a:solidFill>
                <a:latin typeface="Calibri"/>
                <a:ea typeface="Calibri"/>
                <a:cs typeface="Calibri"/>
                <a:sym typeface="Calibri"/>
              </a:rPr>
              <a:t>Principal Information</a:t>
            </a:r>
            <a:endParaRPr sz="18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at School:</a:t>
            </a:r>
            <a:endParaRPr sz="1600"/>
          </a:p>
          <a:p>
            <a:pPr marL="0" marR="0" lvl="0" indent="0" algn="l" rtl="0">
              <a:lnSpc>
                <a:spcPct val="90000"/>
              </a:lnSpc>
              <a:spcBef>
                <a:spcPts val="500"/>
              </a:spcBef>
              <a:spcAft>
                <a:spcPts val="0"/>
              </a:spcAft>
              <a:buNone/>
            </a:pPr>
            <a:r>
              <a:rPr lang="en-US" sz="1600" b="1" i="0" u="none" strike="noStrike" cap="none">
                <a:solidFill>
                  <a:schemeClr val="dk1"/>
                </a:solidFill>
                <a:latin typeface="Calibri"/>
                <a:ea typeface="Calibri"/>
                <a:cs typeface="Calibri"/>
                <a:sym typeface="Calibri"/>
              </a:rPr>
              <a:t>Years as a Principal:</a:t>
            </a:r>
            <a:endParaRPr sz="1600"/>
          </a:p>
          <a:p>
            <a:pPr marL="0" marR="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Signature Program</a:t>
            </a:r>
            <a:r>
              <a:rPr lang="en-US" sz="1800" b="1" i="0" u="none" strike="noStrike" cap="none">
                <a:solidFill>
                  <a:srgbClr val="0E6F98"/>
                </a:solidFill>
                <a:latin typeface="Calibri"/>
                <a:ea typeface="Calibri"/>
                <a:cs typeface="Calibri"/>
                <a:sym typeface="Calibri"/>
              </a:rPr>
              <a:t>:</a:t>
            </a:r>
            <a:endParaRPr sz="1800"/>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Current Status:</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Targeted Date of Authorization/Certification or Evaluation/ Recertification:</a:t>
            </a:r>
            <a:endParaRPr sz="1600" b="1">
              <a:solidFill>
                <a:schemeClr val="dk1"/>
              </a:solidFill>
              <a:latin typeface="Calibri"/>
              <a:ea typeface="Calibri"/>
              <a:cs typeface="Calibri"/>
              <a:sym typeface="Calibri"/>
            </a:endParaRPr>
          </a:p>
          <a:p>
            <a:pPr marL="0" marR="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Two areas of focus:</a:t>
            </a:r>
            <a:r>
              <a:rPr lang="en-US" sz="1800" b="1">
                <a:solidFill>
                  <a:schemeClr val="dk1"/>
                </a:solidFill>
                <a:latin typeface="Calibri"/>
                <a:ea typeface="Calibri"/>
                <a:cs typeface="Calibri"/>
                <a:sym typeface="Calibri"/>
              </a:rPr>
              <a:t> </a:t>
            </a:r>
            <a:endParaRPr sz="18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Enrollment Information</a:t>
            </a:r>
            <a:endParaRPr sz="18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SY2023 Enrollment:</a:t>
            </a:r>
            <a:endParaRPr sz="16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SY2022 Enrollment:</a:t>
            </a:r>
            <a:endParaRPr sz="1600">
              <a:solidFill>
                <a:schemeClr val="dk1"/>
              </a:solidFill>
            </a:endParaRPr>
          </a:p>
          <a:p>
            <a:pPr marL="0" lvl="0" indent="0" algn="l" rtl="0">
              <a:lnSpc>
                <a:spcPct val="90000"/>
              </a:lnSpc>
              <a:spcBef>
                <a:spcPts val="500"/>
              </a:spcBef>
              <a:spcAft>
                <a:spcPts val="0"/>
              </a:spcAft>
              <a:buNone/>
            </a:pPr>
            <a:r>
              <a:rPr lang="en-US" sz="1600" b="1">
                <a:solidFill>
                  <a:schemeClr val="dk1"/>
                </a:solidFill>
                <a:latin typeface="Calibri"/>
                <a:ea typeface="Calibri"/>
                <a:cs typeface="Calibri"/>
                <a:sym typeface="Calibri"/>
              </a:rPr>
              <a:t>Change in Enrollment:</a:t>
            </a:r>
            <a:endParaRPr sz="1800" b="1">
              <a:solidFill>
                <a:schemeClr val="dk1"/>
              </a:solidFill>
              <a:latin typeface="Calibri"/>
              <a:ea typeface="Calibri"/>
              <a:cs typeface="Calibri"/>
              <a:sym typeface="Calibri"/>
            </a:endParaRPr>
          </a:p>
          <a:p>
            <a:pPr marL="0" marR="0" lvl="1" indent="0" algn="l" rtl="0">
              <a:lnSpc>
                <a:spcPct val="90000"/>
              </a:lnSpc>
              <a:spcBef>
                <a:spcPts val="500"/>
              </a:spcBef>
              <a:spcAft>
                <a:spcPts val="0"/>
              </a:spcAft>
              <a:buClr>
                <a:schemeClr val="dk1"/>
              </a:buClr>
              <a:buSzPts val="1800"/>
              <a:buFont typeface="Arial"/>
              <a:buNone/>
            </a:pPr>
            <a:endParaRPr sz="1800" b="1" i="0" u="none" strike="noStrike" cap="none">
              <a:solidFill>
                <a:srgbClr val="0E6F98"/>
              </a:solidFill>
              <a:latin typeface="Calibri"/>
              <a:ea typeface="Calibri"/>
              <a:cs typeface="Calibri"/>
              <a:sym typeface="Calibri"/>
            </a:endParaRPr>
          </a:p>
          <a:p>
            <a:pPr marL="0" marR="0" lvl="0" indent="0" algn="l" rtl="0">
              <a:lnSpc>
                <a:spcPct val="90000"/>
              </a:lnSpc>
              <a:spcBef>
                <a:spcPts val="1000"/>
              </a:spcBef>
              <a:spcAft>
                <a:spcPts val="0"/>
              </a:spcAft>
              <a:buNone/>
            </a:pPr>
            <a:endParaRPr sz="1800"/>
          </a:p>
        </p:txBody>
      </p:sp>
      <p:sp>
        <p:nvSpPr>
          <p:cNvPr id="776" name="Google Shape;776;p109"/>
          <p:cNvSpPr txBox="1"/>
          <p:nvPr/>
        </p:nvSpPr>
        <p:spPr>
          <a:xfrm>
            <a:off x="7526461" y="1659341"/>
            <a:ext cx="6101600" cy="507827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a:solidFill>
                  <a:srgbClr val="0E6F98"/>
                </a:solidFill>
                <a:latin typeface="Calibri"/>
                <a:ea typeface="Calibri"/>
                <a:cs typeface="Calibri"/>
                <a:sym typeface="Calibri"/>
              </a:rPr>
              <a:t>Staffing Information</a:t>
            </a:r>
            <a:endParaRPr sz="18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First Year Teachers:</a:t>
            </a:r>
            <a:endParaRPr sz="16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Number of Vacancies:</a:t>
            </a:r>
            <a:endParaRPr sz="16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E6F98"/>
                </a:solidFill>
                <a:latin typeface="Calibri"/>
                <a:ea typeface="Calibri"/>
                <a:cs typeface="Calibri"/>
                <a:sym typeface="Calibri"/>
              </a:rPr>
              <a:t>Personalized Learning Cohort</a:t>
            </a: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1 (SY22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2 (SY23 Implementation)</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Wave 3 (SY24 Implementation)</a:t>
            </a:r>
            <a:endParaRPr sz="1600" b="1">
              <a:solidFill>
                <a:srgbClr val="0E6F98"/>
              </a:solidFill>
              <a:latin typeface="Calibri"/>
              <a:ea typeface="Calibri"/>
              <a:cs typeface="Calibri"/>
              <a:sym typeface="Calibri"/>
            </a:endParaRPr>
          </a:p>
          <a:p>
            <a:pPr marL="0" lvl="0" indent="0" algn="l" rtl="0">
              <a:lnSpc>
                <a:spcPct val="90000"/>
              </a:lnSpc>
              <a:spcBef>
                <a:spcPts val="1000"/>
              </a:spcBef>
              <a:spcAft>
                <a:spcPts val="0"/>
              </a:spcAft>
              <a:buNone/>
            </a:pPr>
            <a:endParaRPr sz="1800" b="1">
              <a:solidFill>
                <a:srgbClr val="0E6F98"/>
              </a:solidFill>
              <a:latin typeface="Calibri"/>
              <a:ea typeface="Calibri"/>
              <a:cs typeface="Calibri"/>
              <a:sym typeface="Calibri"/>
            </a:endParaRPr>
          </a:p>
          <a:p>
            <a:pPr marL="0" lvl="0" indent="0" algn="l" rtl="0">
              <a:spcBef>
                <a:spcPts val="0"/>
              </a:spcBef>
              <a:spcAft>
                <a:spcPts val="0"/>
              </a:spcAft>
              <a:buNone/>
            </a:pPr>
            <a:r>
              <a:rPr lang="en-US" sz="1800" b="1">
                <a:solidFill>
                  <a:srgbClr val="0E6F98"/>
                </a:solidFill>
                <a:latin typeface="Calibri"/>
                <a:ea typeface="Calibri"/>
                <a:cs typeface="Calibri"/>
                <a:sym typeface="Calibri"/>
              </a:rPr>
              <a:t>Student Population</a:t>
            </a:r>
            <a:endParaRPr sz="1800">
              <a:solidFill>
                <a:schemeClr val="dk1"/>
              </a:solidFill>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English Learners: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Students with disabilities:</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US" sz="1600" b="1">
                <a:solidFill>
                  <a:schemeClr val="dk1"/>
                </a:solidFill>
                <a:latin typeface="Calibri"/>
                <a:ea typeface="Calibri"/>
                <a:cs typeface="Calibri"/>
                <a:sym typeface="Calibri"/>
              </a:rPr>
              <a:t>Gifted: </a:t>
            </a:r>
            <a:endParaRPr sz="1600" b="1">
              <a:solidFill>
                <a:schemeClr val="dk1"/>
              </a:solidFill>
              <a:latin typeface="Calibri"/>
              <a:ea typeface="Calibri"/>
              <a:cs typeface="Calibri"/>
              <a:sym typeface="Calibri"/>
            </a:endParaRPr>
          </a:p>
          <a:p>
            <a:pPr marL="457200" lvl="1" indent="0" algn="l" rtl="0">
              <a:lnSpc>
                <a:spcPct val="90000"/>
              </a:lnSpc>
              <a:spcBef>
                <a:spcPts val="500"/>
              </a:spcBef>
              <a:spcAft>
                <a:spcPts val="0"/>
              </a:spcAft>
              <a:buNone/>
            </a:pPr>
            <a:endParaRPr sz="1800" b="1">
              <a:solidFill>
                <a:schemeClr val="dk1"/>
              </a:solidFill>
              <a:latin typeface="Calibri"/>
              <a:ea typeface="Calibri"/>
              <a:cs typeface="Calibri"/>
              <a:sym typeface="Calibri"/>
            </a:endParaRPr>
          </a:p>
          <a:p>
            <a:pPr marL="0" lvl="0" indent="0" algn="l" rtl="0">
              <a:lnSpc>
                <a:spcPct val="90000"/>
              </a:lnSpc>
              <a:spcBef>
                <a:spcPts val="500"/>
              </a:spcBef>
              <a:spcAft>
                <a:spcPts val="0"/>
              </a:spcAft>
              <a:buNone/>
            </a:pPr>
            <a:endParaRPr sz="1600" b="1">
              <a:solidFill>
                <a:srgbClr val="0E6F98"/>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a:p>
            <a:pPr marL="0" marR="0" lvl="1" indent="0" algn="l" rtl="0">
              <a:spcBef>
                <a:spcPts val="0"/>
              </a:spcBef>
              <a:spcAft>
                <a:spcPts val="0"/>
              </a:spcAft>
              <a:buClr>
                <a:srgbClr val="0E6F98"/>
              </a:buClr>
              <a:buSzPts val="1600"/>
              <a:buFont typeface="Arial"/>
              <a:buNone/>
            </a:pPr>
            <a:endParaRPr sz="1800"/>
          </a:p>
          <a:p>
            <a:pPr marL="457200" marR="0" lvl="1" indent="0" algn="l" rtl="0">
              <a:spcBef>
                <a:spcPts val="0"/>
              </a:spcBef>
              <a:spcAft>
                <a:spcPts val="0"/>
              </a:spcAft>
              <a:buClr>
                <a:schemeClr val="dk1"/>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777" name="Google Shape;777;p109"/>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rgbClr val="0E9820"/>
                </a:solidFill>
                <a:latin typeface="Calibri"/>
                <a:ea typeface="Calibri"/>
                <a:cs typeface="Calibri"/>
                <a:sym typeface="Calibri"/>
              </a:rPr>
              <a:t>Signature Programming</a:t>
            </a:r>
            <a:endParaRPr sz="4400" b="1">
              <a:solidFill>
                <a:srgbClr val="0E9820"/>
              </a:solidFill>
              <a:latin typeface="Calibri"/>
              <a:ea typeface="Calibri"/>
              <a:cs typeface="Calibri"/>
              <a:sym typeface="Calibri"/>
            </a:endParaRPr>
          </a:p>
        </p:txBody>
      </p:sp>
      <p:pic>
        <p:nvPicPr>
          <p:cNvPr id="778" name="Google Shape;778;p109"/>
          <p:cNvPicPr preferRelativeResize="0"/>
          <p:nvPr/>
        </p:nvPicPr>
        <p:blipFill>
          <a:blip r:embed="rId14">
            <a:alphaModFix/>
          </a:blip>
          <a:stretch>
            <a:fillRect/>
          </a:stretch>
        </p:blipFill>
        <p:spPr>
          <a:xfrm>
            <a:off x="10794501" y="621125"/>
            <a:ext cx="1004767" cy="771300"/>
          </a:xfrm>
          <a:prstGeom prst="rect">
            <a:avLst/>
          </a:prstGeom>
          <a:noFill/>
          <a:ln>
            <a:noFill/>
          </a:ln>
        </p:spPr>
      </p:pic>
      <p:grpSp>
        <p:nvGrpSpPr>
          <p:cNvPr id="779" name="Google Shape;779;p109"/>
          <p:cNvGrpSpPr/>
          <p:nvPr/>
        </p:nvGrpSpPr>
        <p:grpSpPr>
          <a:xfrm>
            <a:off x="170567" y="5425405"/>
            <a:ext cx="13520000" cy="1044637"/>
            <a:chOff x="585125" y="5273004"/>
            <a:chExt cx="10140000" cy="1044637"/>
          </a:xfrm>
        </p:grpSpPr>
        <p:sp>
          <p:nvSpPr>
            <p:cNvPr id="780" name="Google Shape;780;p109"/>
            <p:cNvSpPr txBox="1"/>
            <p:nvPr/>
          </p:nvSpPr>
          <p:spPr>
            <a:xfrm>
              <a:off x="967200" y="5348175"/>
              <a:ext cx="51729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Ensuring Equitable Funding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Increasing Access to Effective Leaders and Teachers </a:t>
              </a:r>
              <a:endParaRPr sz="1100" b="1">
                <a:latin typeface="Calibri"/>
                <a:ea typeface="Calibri"/>
                <a:cs typeface="Calibri"/>
                <a:sym typeface="Calibri"/>
              </a:endParaRPr>
            </a:p>
            <a:p>
              <a:pPr marL="0" lvl="0" indent="0" algn="l" rtl="0">
                <a:spcBef>
                  <a:spcPts val="0"/>
                </a:spcBef>
                <a:spcAft>
                  <a:spcPts val="0"/>
                </a:spcAft>
                <a:buNone/>
              </a:pPr>
              <a:endParaRPr sz="1800" b="1">
                <a:latin typeface="Calibri"/>
                <a:ea typeface="Calibri"/>
                <a:cs typeface="Calibri"/>
                <a:sym typeface="Calibri"/>
              </a:endParaRPr>
            </a:p>
          </p:txBody>
        </p:sp>
        <p:pic>
          <p:nvPicPr>
            <p:cNvPr id="781" name="Google Shape;781;p109"/>
            <p:cNvPicPr preferRelativeResize="0"/>
            <p:nvPr/>
          </p:nvPicPr>
          <p:blipFill rotWithShape="1">
            <a:blip r:embed="rId15">
              <a:alphaModFix/>
            </a:blip>
            <a:srcRect t="18515" r="92180" b="72006"/>
            <a:stretch/>
          </p:blipFill>
          <p:spPr>
            <a:xfrm>
              <a:off x="585125" y="5273004"/>
              <a:ext cx="473375" cy="343571"/>
            </a:xfrm>
            <a:prstGeom prst="rect">
              <a:avLst/>
            </a:prstGeom>
            <a:noFill/>
            <a:ln>
              <a:noFill/>
            </a:ln>
          </p:spPr>
        </p:pic>
        <p:pic>
          <p:nvPicPr>
            <p:cNvPr id="782" name="Google Shape;782;p109"/>
            <p:cNvPicPr preferRelativeResize="0"/>
            <p:nvPr/>
          </p:nvPicPr>
          <p:blipFill rotWithShape="1">
            <a:blip r:embed="rId15">
              <a:alphaModFix/>
            </a:blip>
            <a:srcRect t="33414" r="92732" b="57108"/>
            <a:stretch/>
          </p:blipFill>
          <p:spPr>
            <a:xfrm>
              <a:off x="629697" y="5652187"/>
              <a:ext cx="384243" cy="300075"/>
            </a:xfrm>
            <a:prstGeom prst="rect">
              <a:avLst/>
            </a:prstGeom>
            <a:noFill/>
            <a:ln>
              <a:noFill/>
            </a:ln>
          </p:spPr>
        </p:pic>
        <p:pic>
          <p:nvPicPr>
            <p:cNvPr id="783" name="Google Shape;783;p109"/>
            <p:cNvPicPr preferRelativeResize="0"/>
            <p:nvPr/>
          </p:nvPicPr>
          <p:blipFill rotWithShape="1">
            <a:blip r:embed="rId15">
              <a:alphaModFix/>
            </a:blip>
            <a:srcRect t="65206" r="92425" b="24399"/>
            <a:stretch/>
          </p:blipFill>
          <p:spPr>
            <a:xfrm>
              <a:off x="6530949" y="5280426"/>
              <a:ext cx="384251" cy="315774"/>
            </a:xfrm>
            <a:prstGeom prst="rect">
              <a:avLst/>
            </a:prstGeom>
            <a:noFill/>
            <a:ln>
              <a:noFill/>
            </a:ln>
          </p:spPr>
        </p:pic>
        <p:pic>
          <p:nvPicPr>
            <p:cNvPr id="784" name="Google Shape;784;p109"/>
            <p:cNvPicPr preferRelativeResize="0"/>
            <p:nvPr/>
          </p:nvPicPr>
          <p:blipFill rotWithShape="1">
            <a:blip r:embed="rId15">
              <a:alphaModFix/>
            </a:blip>
            <a:srcRect t="79876" r="92732" b="7656"/>
            <a:stretch/>
          </p:blipFill>
          <p:spPr>
            <a:xfrm>
              <a:off x="6471775" y="5604866"/>
              <a:ext cx="384251" cy="394721"/>
            </a:xfrm>
            <a:prstGeom prst="rect">
              <a:avLst/>
            </a:prstGeom>
            <a:noFill/>
            <a:ln>
              <a:noFill/>
            </a:ln>
          </p:spPr>
        </p:pic>
        <p:sp>
          <p:nvSpPr>
            <p:cNvPr id="785" name="Google Shape;785;p109"/>
            <p:cNvSpPr txBox="1"/>
            <p:nvPr/>
          </p:nvSpPr>
          <p:spPr>
            <a:xfrm>
              <a:off x="6779825" y="5322000"/>
              <a:ext cx="39453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Supporting Special Populations</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Increasing Access to Advanced Coursework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grpSp>
      <p:grpSp>
        <p:nvGrpSpPr>
          <p:cNvPr id="786" name="Google Shape;786;p109"/>
          <p:cNvGrpSpPr/>
          <p:nvPr/>
        </p:nvGrpSpPr>
        <p:grpSpPr>
          <a:xfrm>
            <a:off x="62471" y="44451"/>
            <a:ext cx="1876395" cy="1513047"/>
            <a:chOff x="199253" y="-3175"/>
            <a:chExt cx="1407296" cy="1513047"/>
          </a:xfrm>
        </p:grpSpPr>
        <p:pic>
          <p:nvPicPr>
            <p:cNvPr id="787" name="Google Shape;787;p109"/>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788" name="Google Shape;788;p109"/>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789" name="Google Shape;789;p109"/>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rgbClr val="4472C4"/>
                </a:solidFill>
              </a:rPr>
              <a:t>A</a:t>
            </a:r>
            <a:r>
              <a:rPr lang="en-US" sz="1600" b="1">
                <a:solidFill>
                  <a:srgbClr val="ED7D31"/>
                </a:solidFill>
              </a:rPr>
              <a:t>ccountability</a:t>
            </a:r>
            <a:r>
              <a:rPr lang="en-US" sz="1600" b="1"/>
              <a:t> </a:t>
            </a:r>
            <a:endParaRPr sz="1600" b="1"/>
          </a:p>
          <a:p>
            <a:pPr marL="0" lvl="0" indent="0" algn="l" rtl="0">
              <a:spcBef>
                <a:spcPts val="0"/>
              </a:spcBef>
              <a:spcAft>
                <a:spcPts val="0"/>
              </a:spcAft>
              <a:buNone/>
            </a:pPr>
            <a:r>
              <a:rPr lang="en-US" sz="1600" b="1">
                <a:solidFill>
                  <a:srgbClr val="4472C4"/>
                </a:solidFill>
              </a:rPr>
              <a:t>C</a:t>
            </a:r>
            <a:r>
              <a:rPr lang="en-US" sz="1600" b="1">
                <a:solidFill>
                  <a:srgbClr val="ED7D31"/>
                </a:solidFill>
              </a:rPr>
              <a:t>ollaboration</a:t>
            </a:r>
            <a:endParaRPr sz="1600" b="1">
              <a:solidFill>
                <a:srgbClr val="ED7D31"/>
              </a:solidFill>
            </a:endParaRPr>
          </a:p>
          <a:p>
            <a:pPr marL="0" lvl="0" indent="0" algn="l" rtl="0">
              <a:spcBef>
                <a:spcPts val="0"/>
              </a:spcBef>
              <a:spcAft>
                <a:spcPts val="0"/>
              </a:spcAft>
              <a:buNone/>
            </a:pPr>
            <a:r>
              <a:rPr lang="en-US" sz="1600" b="1">
                <a:solidFill>
                  <a:srgbClr val="4472C4"/>
                </a:solidFill>
              </a:rPr>
              <a:t>E</a:t>
            </a:r>
            <a:r>
              <a:rPr lang="en-US" sz="1600" b="1">
                <a:solidFill>
                  <a:srgbClr val="ED7D31"/>
                </a:solidFill>
              </a:rPr>
              <a:t>quity</a:t>
            </a:r>
            <a:endParaRPr sz="1600" b="1">
              <a:solidFill>
                <a:srgbClr val="ED7D31"/>
              </a:solidFill>
            </a:endParaRPr>
          </a:p>
          <a:p>
            <a:pPr marL="0" lvl="0" indent="0" algn="l" rtl="0">
              <a:spcBef>
                <a:spcPts val="0"/>
              </a:spcBef>
              <a:spcAft>
                <a:spcPts val="0"/>
              </a:spcAft>
              <a:buNone/>
            </a:pPr>
            <a:r>
              <a:rPr lang="en-US" sz="1600" b="1">
                <a:solidFill>
                  <a:srgbClr val="4472C4"/>
                </a:solidFill>
              </a:rPr>
              <a:t>S</a:t>
            </a:r>
            <a:r>
              <a:rPr lang="en-US" sz="1600" b="1">
                <a:solidFill>
                  <a:srgbClr val="ED7D31"/>
                </a:solidFill>
              </a:rPr>
              <a:t>upport </a:t>
            </a:r>
            <a:endParaRPr sz="1600" b="1">
              <a:solidFill>
                <a:srgbClr val="ED7D31"/>
              </a:solidFill>
            </a:endParaRPr>
          </a:p>
        </p:txBody>
      </p:sp>
    </p:spTree>
    <p:extLst>
      <p:ext uri="{BB962C8B-B14F-4D97-AF65-F5344CB8AC3E}">
        <p14:creationId xmlns:p14="http://schemas.microsoft.com/office/powerpoint/2010/main" val="388789808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1"/>
        <p:cNvGrpSpPr/>
        <p:nvPr/>
      </p:nvGrpSpPr>
      <p:grpSpPr>
        <a:xfrm>
          <a:off x="0" y="0"/>
          <a:ext cx="0" cy="0"/>
          <a:chOff x="0" y="0"/>
          <a:chExt cx="0" cy="0"/>
        </a:xfrm>
      </p:grpSpPr>
      <p:sp>
        <p:nvSpPr>
          <p:cNvPr id="682" name="Google Shape;682;p97"/>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3" name="Google Shape;683;p97"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684" name="Google Shape;684;p9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85" name="Google Shape;685;p97"/>
          <p:cNvSpPr txBox="1"/>
          <p:nvPr/>
        </p:nvSpPr>
        <p:spPr>
          <a:xfrm>
            <a:off x="-617000" y="1606690"/>
            <a:ext cx="5158400" cy="823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Attendance*	</a:t>
            </a:r>
            <a:endParaRPr sz="2800">
              <a:solidFill>
                <a:srgbClr val="0E6F98"/>
              </a:solidFill>
              <a:latin typeface="Calibri"/>
              <a:ea typeface="Calibri"/>
              <a:cs typeface="Calibri"/>
              <a:sym typeface="Calibri"/>
            </a:endParaRPr>
          </a:p>
        </p:txBody>
      </p:sp>
      <p:cxnSp>
        <p:nvCxnSpPr>
          <p:cNvPr id="686" name="Google Shape;686;p9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687" name="Google Shape;687;p97"/>
          <p:cNvSpPr txBox="1"/>
          <p:nvPr/>
        </p:nvSpPr>
        <p:spPr>
          <a:xfrm>
            <a:off x="5460095" y="204177"/>
            <a:ext cx="6204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4"/>
                </a:solidFill>
                <a:latin typeface="Calibri"/>
                <a:ea typeface="Calibri"/>
                <a:cs typeface="Calibri"/>
                <a:sym typeface="Calibri"/>
              </a:rPr>
              <a:t>Whole Child and Intervention</a:t>
            </a:r>
            <a:endParaRPr sz="1800">
              <a:solidFill>
                <a:schemeClr val="accent4"/>
              </a:solidFill>
            </a:endParaRPr>
          </a:p>
        </p:txBody>
      </p:sp>
      <p:pic>
        <p:nvPicPr>
          <p:cNvPr id="688" name="Google Shape;688;p97"/>
          <p:cNvPicPr preferRelativeResize="0"/>
          <p:nvPr/>
        </p:nvPicPr>
        <p:blipFill>
          <a:blip r:embed="rId14">
            <a:alphaModFix/>
          </a:blip>
          <a:stretch>
            <a:fillRect/>
          </a:stretch>
        </p:blipFill>
        <p:spPr>
          <a:xfrm>
            <a:off x="11006200" y="806675"/>
            <a:ext cx="1016000" cy="742950"/>
          </a:xfrm>
          <a:prstGeom prst="rect">
            <a:avLst/>
          </a:prstGeom>
          <a:noFill/>
          <a:ln>
            <a:noFill/>
          </a:ln>
        </p:spPr>
      </p:pic>
      <p:grpSp>
        <p:nvGrpSpPr>
          <p:cNvPr id="689" name="Google Shape;689;p97"/>
          <p:cNvGrpSpPr/>
          <p:nvPr/>
        </p:nvGrpSpPr>
        <p:grpSpPr>
          <a:xfrm>
            <a:off x="285767" y="5528101"/>
            <a:ext cx="11118200" cy="1147565"/>
            <a:chOff x="55675" y="5455850"/>
            <a:chExt cx="8338650" cy="1147565"/>
          </a:xfrm>
        </p:grpSpPr>
        <p:sp>
          <p:nvSpPr>
            <p:cNvPr id="690" name="Google Shape;690;p97"/>
            <p:cNvSpPr txBox="1"/>
            <p:nvPr/>
          </p:nvSpPr>
          <p:spPr>
            <a:xfrm>
              <a:off x="409225" y="5495450"/>
              <a:ext cx="7985100" cy="110796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latin typeface="Calibri"/>
                  <a:ea typeface="Calibri"/>
                  <a:cs typeface="Calibri"/>
                  <a:sym typeface="Calibri"/>
                </a:rPr>
                <a:t>Addressing disproportionate discipline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r>
                <a:rPr lang="en-US" sz="1100" b="1">
                  <a:latin typeface="Calibri"/>
                  <a:ea typeface="Calibri"/>
                  <a:cs typeface="Calibri"/>
                  <a:sym typeface="Calibri"/>
                </a:rPr>
                <a:t>Integrating social, emotional and academic practices </a:t>
              </a:r>
              <a:endParaRPr sz="1100" b="1">
                <a:latin typeface="Calibri"/>
                <a:ea typeface="Calibri"/>
                <a:cs typeface="Calibri"/>
                <a:sym typeface="Calibri"/>
              </a:endParaRPr>
            </a:p>
            <a:p>
              <a:pPr marL="0" lvl="0" indent="0" algn="l" rtl="0">
                <a:lnSpc>
                  <a:spcPct val="150000"/>
                </a:lnSpc>
                <a:spcBef>
                  <a:spcPts val="0"/>
                </a:spcBef>
                <a:spcAft>
                  <a:spcPts val="0"/>
                </a:spcAft>
                <a:buNone/>
              </a:pPr>
              <a:endParaRPr sz="1800" b="1">
                <a:latin typeface="Calibri"/>
                <a:ea typeface="Calibri"/>
                <a:cs typeface="Calibri"/>
                <a:sym typeface="Calibri"/>
              </a:endParaRPr>
            </a:p>
          </p:txBody>
        </p:sp>
        <p:pic>
          <p:nvPicPr>
            <p:cNvPr id="691" name="Google Shape;691;p97"/>
            <p:cNvPicPr preferRelativeResize="0"/>
            <p:nvPr/>
          </p:nvPicPr>
          <p:blipFill rotWithShape="1">
            <a:blip r:embed="rId15">
              <a:alphaModFix/>
            </a:blip>
            <a:srcRect l="47819" r="43070" b="87824"/>
            <a:stretch/>
          </p:blipFill>
          <p:spPr>
            <a:xfrm>
              <a:off x="55675" y="5455850"/>
              <a:ext cx="353551" cy="282975"/>
            </a:xfrm>
            <a:prstGeom prst="rect">
              <a:avLst/>
            </a:prstGeom>
            <a:noFill/>
            <a:ln>
              <a:noFill/>
            </a:ln>
          </p:spPr>
        </p:pic>
      </p:grpSp>
      <p:pic>
        <p:nvPicPr>
          <p:cNvPr id="692" name="Google Shape;692;p97"/>
          <p:cNvPicPr preferRelativeResize="0"/>
          <p:nvPr/>
        </p:nvPicPr>
        <p:blipFill rotWithShape="1">
          <a:blip r:embed="rId15">
            <a:alphaModFix/>
          </a:blip>
          <a:srcRect l="47819" t="17831" r="43070" b="69292"/>
          <a:stretch/>
        </p:blipFill>
        <p:spPr>
          <a:xfrm>
            <a:off x="285767" y="5829925"/>
            <a:ext cx="471401" cy="299250"/>
          </a:xfrm>
          <a:prstGeom prst="rect">
            <a:avLst/>
          </a:prstGeom>
          <a:noFill/>
          <a:ln>
            <a:noFill/>
          </a:ln>
        </p:spPr>
      </p:pic>
      <p:grpSp>
        <p:nvGrpSpPr>
          <p:cNvPr id="693" name="Google Shape;693;p97"/>
          <p:cNvGrpSpPr/>
          <p:nvPr/>
        </p:nvGrpSpPr>
        <p:grpSpPr>
          <a:xfrm>
            <a:off x="62471" y="44451"/>
            <a:ext cx="1876395" cy="1513047"/>
            <a:chOff x="199253" y="-3175"/>
            <a:chExt cx="1407296" cy="1513047"/>
          </a:xfrm>
        </p:grpSpPr>
        <p:pic>
          <p:nvPicPr>
            <p:cNvPr id="694" name="Google Shape;694;p97"/>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695" name="Google Shape;695;p97"/>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696" name="Google Shape;696;p9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697" name="Google Shape;697;p97"/>
          <p:cNvSpPr txBox="1"/>
          <p:nvPr/>
        </p:nvSpPr>
        <p:spPr>
          <a:xfrm>
            <a:off x="6822843" y="2405797"/>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F98"/>
              </a:buClr>
              <a:buSzPts val="2000"/>
              <a:buFont typeface="Arial"/>
              <a:buNone/>
            </a:pPr>
            <a:r>
              <a:rPr lang="en-US" sz="2000">
                <a:solidFill>
                  <a:srgbClr val="0E6F98"/>
                </a:solidFill>
                <a:latin typeface="Calibri"/>
                <a:ea typeface="Calibri"/>
                <a:cs typeface="Calibri"/>
                <a:sym typeface="Calibri"/>
              </a:rPr>
              <a:t>Suspension Rate by Subgroup</a:t>
            </a:r>
            <a:endParaRPr sz="1800"/>
          </a:p>
        </p:txBody>
      </p:sp>
      <p:sp>
        <p:nvSpPr>
          <p:cNvPr id="698" name="Google Shape;698;p97"/>
          <p:cNvSpPr txBox="1"/>
          <p:nvPr/>
        </p:nvSpPr>
        <p:spPr>
          <a:xfrm>
            <a:off x="6700741" y="1608615"/>
            <a:ext cx="5183600" cy="8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a:solidFill>
                  <a:srgbClr val="0E6F98"/>
                </a:solidFill>
                <a:latin typeface="Calibri"/>
                <a:ea typeface="Calibri"/>
                <a:cs typeface="Calibri"/>
                <a:sym typeface="Calibri"/>
              </a:rPr>
              <a:t>SY23 Behavior*</a:t>
            </a:r>
            <a:endParaRPr sz="1800"/>
          </a:p>
        </p:txBody>
      </p:sp>
      <p:sp>
        <p:nvSpPr>
          <p:cNvPr id="699" name="Google Shape;699;p97"/>
          <p:cNvSpPr txBox="1"/>
          <p:nvPr/>
        </p:nvSpPr>
        <p:spPr>
          <a:xfrm>
            <a:off x="6801953" y="2084873"/>
            <a:ext cx="5183600" cy="44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a:latin typeface="Calibri"/>
                <a:ea typeface="Calibri"/>
                <a:cs typeface="Calibri"/>
                <a:sym typeface="Calibri"/>
              </a:rPr>
              <a:t>OSS </a:t>
            </a:r>
            <a:r>
              <a:rPr lang="en-US" sz="1800" b="1">
                <a:solidFill>
                  <a:srgbClr val="000000"/>
                </a:solidFill>
                <a:latin typeface="Calibri"/>
                <a:ea typeface="Calibri"/>
                <a:cs typeface="Calibri"/>
                <a:sym typeface="Calibri"/>
              </a:rPr>
              <a:t>Suspension Rate =  </a:t>
            </a:r>
            <a:endParaRPr sz="1800"/>
          </a:p>
        </p:txBody>
      </p:sp>
    </p:spTree>
    <p:extLst>
      <p:ext uri="{BB962C8B-B14F-4D97-AF65-F5344CB8AC3E}">
        <p14:creationId xmlns:p14="http://schemas.microsoft.com/office/powerpoint/2010/main" val="3808115093"/>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7"/>
          <p:cNvSpPr/>
          <p:nvPr/>
        </p:nvSpPr>
        <p:spPr>
          <a:xfrm>
            <a:off x="0" y="6173425"/>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p37"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265" name="Google Shape;265;p37"/>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266" name="Google Shape;266;p37"/>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800">
              <a:solidFill>
                <a:srgbClr val="0A82B1"/>
              </a:solidFill>
            </a:endParaRPr>
          </a:p>
        </p:txBody>
      </p:sp>
      <p:sp>
        <p:nvSpPr>
          <p:cNvPr id="267" name="Google Shape;267;p37"/>
          <p:cNvSpPr txBox="1"/>
          <p:nvPr/>
        </p:nvSpPr>
        <p:spPr>
          <a:xfrm>
            <a:off x="62467" y="1921125"/>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Math Performance</a:t>
            </a:r>
            <a:endParaRPr sz="1800">
              <a:solidFill>
                <a:srgbClr val="0E6F98"/>
              </a:solidFill>
              <a:latin typeface="Calibri"/>
              <a:ea typeface="Calibri"/>
              <a:cs typeface="Calibri"/>
              <a:sym typeface="Calibri"/>
            </a:endParaRPr>
          </a:p>
        </p:txBody>
      </p:sp>
      <p:sp>
        <p:nvSpPr>
          <p:cNvPr id="268" name="Google Shape;268;p37"/>
          <p:cNvSpPr txBox="1"/>
          <p:nvPr/>
        </p:nvSpPr>
        <p:spPr>
          <a:xfrm>
            <a:off x="82433" y="3371600"/>
            <a:ext cx="35928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a:solidFill>
                  <a:srgbClr val="0E6F98"/>
                </a:solidFill>
                <a:latin typeface="Calibri"/>
                <a:ea typeface="Calibri"/>
                <a:cs typeface="Calibri"/>
                <a:sym typeface="Calibri"/>
              </a:rPr>
              <a:t>ELA Performance</a:t>
            </a:r>
            <a:endParaRPr sz="1800">
              <a:solidFill>
                <a:srgbClr val="0E6F98"/>
              </a:solidFill>
              <a:latin typeface="Calibri"/>
              <a:ea typeface="Calibri"/>
              <a:cs typeface="Calibri"/>
              <a:sym typeface="Calibri"/>
            </a:endParaRPr>
          </a:p>
        </p:txBody>
      </p:sp>
      <p:sp>
        <p:nvSpPr>
          <p:cNvPr id="269" name="Google Shape;269;p37"/>
          <p:cNvSpPr txBox="1"/>
          <p:nvPr/>
        </p:nvSpPr>
        <p:spPr>
          <a:xfrm>
            <a:off x="82433" y="1608622"/>
            <a:ext cx="9193600" cy="38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NWEA MAP Assessment Results</a:t>
            </a:r>
            <a:endParaRPr sz="2400">
              <a:solidFill>
                <a:srgbClr val="0E6F98"/>
              </a:solidFill>
              <a:latin typeface="Calibri"/>
              <a:ea typeface="Calibri"/>
              <a:cs typeface="Calibri"/>
              <a:sym typeface="Calibri"/>
            </a:endParaRPr>
          </a:p>
        </p:txBody>
      </p:sp>
      <p:pic>
        <p:nvPicPr>
          <p:cNvPr id="270" name="Google Shape;270;p37"/>
          <p:cNvPicPr preferRelativeResize="0"/>
          <p:nvPr/>
        </p:nvPicPr>
        <p:blipFill>
          <a:blip r:embed="rId14">
            <a:alphaModFix/>
          </a:blip>
          <a:stretch>
            <a:fillRect/>
          </a:stretch>
        </p:blipFill>
        <p:spPr>
          <a:xfrm>
            <a:off x="10616601" y="572464"/>
            <a:ext cx="1130300" cy="828675"/>
          </a:xfrm>
          <a:prstGeom prst="rect">
            <a:avLst/>
          </a:prstGeom>
          <a:noFill/>
          <a:ln>
            <a:noFill/>
          </a:ln>
        </p:spPr>
      </p:pic>
      <p:pic>
        <p:nvPicPr>
          <p:cNvPr id="271" name="Google Shape;271;p37"/>
          <p:cNvPicPr preferRelativeResize="0"/>
          <p:nvPr/>
        </p:nvPicPr>
        <p:blipFill rotWithShape="1">
          <a:blip r:embed="rId15">
            <a:alphaModFix/>
          </a:blip>
          <a:srcRect l="897" r="93502" b="89267"/>
          <a:stretch/>
        </p:blipFill>
        <p:spPr>
          <a:xfrm>
            <a:off x="7777318" y="5831775"/>
            <a:ext cx="332700" cy="286350"/>
          </a:xfrm>
          <a:prstGeom prst="rect">
            <a:avLst/>
          </a:prstGeom>
          <a:noFill/>
          <a:ln>
            <a:noFill/>
          </a:ln>
        </p:spPr>
      </p:pic>
      <p:sp>
        <p:nvSpPr>
          <p:cNvPr id="272" name="Google Shape;272;p37"/>
          <p:cNvSpPr txBox="1"/>
          <p:nvPr/>
        </p:nvSpPr>
        <p:spPr>
          <a:xfrm>
            <a:off x="8110033" y="5588425"/>
            <a:ext cx="58876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Ensuring Equitable Learning Environments </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273" name="Google Shape;273;p37"/>
          <p:cNvPicPr preferRelativeResize="0"/>
          <p:nvPr/>
        </p:nvPicPr>
        <p:blipFill rotWithShape="1">
          <a:blip r:embed="rId15">
            <a:alphaModFix/>
          </a:blip>
          <a:srcRect l="47531" t="65229" r="44304" b="22755"/>
          <a:stretch/>
        </p:blipFill>
        <p:spPr>
          <a:xfrm>
            <a:off x="7727067" y="5545425"/>
            <a:ext cx="433232" cy="286350"/>
          </a:xfrm>
          <a:prstGeom prst="rect">
            <a:avLst/>
          </a:prstGeom>
          <a:noFill/>
          <a:ln>
            <a:noFill/>
          </a:ln>
        </p:spPr>
      </p:pic>
      <p:sp>
        <p:nvSpPr>
          <p:cNvPr id="274" name="Google Shape;274;p37"/>
          <p:cNvSpPr txBox="1"/>
          <p:nvPr/>
        </p:nvSpPr>
        <p:spPr>
          <a:xfrm>
            <a:off x="107067" y="2163250"/>
            <a:ext cx="4127200" cy="6278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2021 to Fall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sp>
        <p:nvSpPr>
          <p:cNvPr id="275" name="Google Shape;275;p37"/>
          <p:cNvSpPr txBox="1"/>
          <p:nvPr/>
        </p:nvSpPr>
        <p:spPr>
          <a:xfrm>
            <a:off x="127600" y="3603000"/>
            <a:ext cx="4217600" cy="62783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200" b="1">
                <a:solidFill>
                  <a:schemeClr val="dk1"/>
                </a:solidFill>
                <a:latin typeface="Calibri"/>
                <a:ea typeface="Calibri"/>
                <a:cs typeface="Calibri"/>
                <a:sym typeface="Calibri"/>
              </a:rPr>
              <a:t>Fall 2021 to Fall 2022 Comparison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grpSp>
        <p:nvGrpSpPr>
          <p:cNvPr id="276" name="Google Shape;276;p37"/>
          <p:cNvGrpSpPr/>
          <p:nvPr/>
        </p:nvGrpSpPr>
        <p:grpSpPr>
          <a:xfrm>
            <a:off x="62471" y="44451"/>
            <a:ext cx="1876395" cy="1513047"/>
            <a:chOff x="199253" y="-3175"/>
            <a:chExt cx="1407296" cy="1513047"/>
          </a:xfrm>
        </p:grpSpPr>
        <p:pic>
          <p:nvPicPr>
            <p:cNvPr id="277" name="Google Shape;277;p37"/>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278" name="Google Shape;278;p37"/>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279" name="Google Shape;279;p37"/>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280" name="Google Shape;280;p37"/>
          <p:cNvSpPr txBox="1"/>
          <p:nvPr/>
        </p:nvSpPr>
        <p:spPr>
          <a:xfrm>
            <a:off x="127600" y="4563014"/>
            <a:ext cx="6757600" cy="4790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200" b="1">
                <a:solidFill>
                  <a:srgbClr val="000000"/>
                </a:solidFill>
                <a:latin typeface="Calibri"/>
                <a:ea typeface="Calibri"/>
                <a:cs typeface="Calibri"/>
                <a:sym typeface="Calibri"/>
              </a:rPr>
              <a:t>MAP </a:t>
            </a:r>
            <a:r>
              <a:rPr lang="en-US" sz="1200" b="1">
                <a:latin typeface="Calibri"/>
                <a:ea typeface="Calibri"/>
                <a:cs typeface="Calibri"/>
                <a:sym typeface="Calibri"/>
              </a:rPr>
              <a:t>Fluency Universal Screener Flag (K-1 students) </a:t>
            </a:r>
            <a:endParaRPr sz="12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57755173"/>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p61"/>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61"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436" name="Google Shape;436;p61"/>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437" name="Google Shape;437;p61"/>
          <p:cNvSpPr txBox="1"/>
          <p:nvPr/>
        </p:nvSpPr>
        <p:spPr>
          <a:xfrm>
            <a:off x="62467" y="1687751"/>
            <a:ext cx="5183600" cy="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rgbClr val="0E6F98"/>
                </a:solidFill>
                <a:latin typeface="Calibri"/>
                <a:ea typeface="Calibri"/>
                <a:cs typeface="Calibri"/>
                <a:sym typeface="Calibri"/>
              </a:rPr>
              <a:t>HMH Dosage</a:t>
            </a:r>
            <a:endParaRPr sz="1800"/>
          </a:p>
        </p:txBody>
      </p:sp>
      <p:grpSp>
        <p:nvGrpSpPr>
          <p:cNvPr id="438" name="Google Shape;438;p61"/>
          <p:cNvGrpSpPr/>
          <p:nvPr/>
        </p:nvGrpSpPr>
        <p:grpSpPr>
          <a:xfrm>
            <a:off x="62471" y="44451"/>
            <a:ext cx="1876395" cy="1513047"/>
            <a:chOff x="199253" y="-3175"/>
            <a:chExt cx="1407296" cy="1513047"/>
          </a:xfrm>
        </p:grpSpPr>
        <p:pic>
          <p:nvPicPr>
            <p:cNvPr id="439" name="Google Shape;439;p61"/>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440" name="Google Shape;440;p61"/>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441" name="Google Shape;441;p61"/>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
        <p:nvSpPr>
          <p:cNvPr id="442" name="Google Shape;442;p61"/>
          <p:cNvSpPr txBox="1"/>
          <p:nvPr/>
        </p:nvSpPr>
        <p:spPr>
          <a:xfrm>
            <a:off x="7776400" y="602047"/>
            <a:ext cx="3894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A82B1"/>
                </a:solidFill>
                <a:latin typeface="Calibri"/>
                <a:ea typeface="Calibri"/>
                <a:cs typeface="Calibri"/>
                <a:sym typeface="Calibri"/>
              </a:rPr>
              <a:t>Data </a:t>
            </a:r>
            <a:endParaRPr sz="1800">
              <a:solidFill>
                <a:srgbClr val="0A82B1"/>
              </a:solidFill>
            </a:endParaRPr>
          </a:p>
        </p:txBody>
      </p:sp>
      <p:pic>
        <p:nvPicPr>
          <p:cNvPr id="443" name="Google Shape;443;p61"/>
          <p:cNvPicPr preferRelativeResize="0"/>
          <p:nvPr/>
        </p:nvPicPr>
        <p:blipFill>
          <a:blip r:embed="rId16">
            <a:alphaModFix/>
          </a:blip>
          <a:stretch>
            <a:fillRect/>
          </a:stretch>
        </p:blipFill>
        <p:spPr>
          <a:xfrm>
            <a:off x="10616601" y="572464"/>
            <a:ext cx="1130300" cy="828675"/>
          </a:xfrm>
          <a:prstGeom prst="rect">
            <a:avLst/>
          </a:prstGeom>
          <a:noFill/>
          <a:ln>
            <a:noFill/>
          </a:ln>
        </p:spPr>
      </p:pic>
    </p:spTree>
    <p:extLst>
      <p:ext uri="{BB962C8B-B14F-4D97-AF65-F5344CB8AC3E}">
        <p14:creationId xmlns:p14="http://schemas.microsoft.com/office/powerpoint/2010/main" val="94740720"/>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p:nvPr/>
        </p:nvSpPr>
        <p:spPr>
          <a:xfrm>
            <a:off x="0" y="6175313"/>
            <a:ext cx="12192000" cy="682687"/>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7" name="Google Shape;97;p13" descr="APS_CMYK_white_horizontal.png"/>
          <p:cNvPicPr preferRelativeResize="0"/>
          <p:nvPr/>
        </p:nvPicPr>
        <p:blipFill rotWithShape="1">
          <a:blip r:embed="rId13">
            <a:alphaModFix/>
          </a:blip>
          <a:srcRect/>
          <a:stretch/>
        </p:blipFill>
        <p:spPr>
          <a:xfrm>
            <a:off x="10082298" y="6191912"/>
            <a:ext cx="1924129" cy="645818"/>
          </a:xfrm>
          <a:prstGeom prst="rect">
            <a:avLst/>
          </a:prstGeom>
          <a:noFill/>
          <a:ln>
            <a:noFill/>
          </a:ln>
        </p:spPr>
      </p:pic>
      <p:cxnSp>
        <p:nvCxnSpPr>
          <p:cNvPr id="98" name="Google Shape;98;p13"/>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99" name="Google Shape;99;p13"/>
          <p:cNvSpPr txBox="1"/>
          <p:nvPr/>
        </p:nvSpPr>
        <p:spPr>
          <a:xfrm>
            <a:off x="5699400" y="259400"/>
            <a:ext cx="5356800" cy="1374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F98"/>
              </a:buClr>
              <a:buSzPts val="4400"/>
              <a:buFont typeface="Calibri"/>
              <a:buNone/>
            </a:pPr>
            <a:r>
              <a:rPr lang="en-US" sz="4400" b="1">
                <a:solidFill>
                  <a:schemeClr val="accent2"/>
                </a:solidFill>
                <a:latin typeface="Calibri"/>
                <a:ea typeface="Calibri"/>
                <a:cs typeface="Calibri"/>
                <a:sym typeface="Calibri"/>
              </a:rPr>
              <a:t>Curriculum and Instruction</a:t>
            </a:r>
            <a:endParaRPr sz="4400" b="1">
              <a:solidFill>
                <a:schemeClr val="accent2"/>
              </a:solidFill>
              <a:latin typeface="Calibri"/>
              <a:ea typeface="Calibri"/>
              <a:cs typeface="Calibri"/>
              <a:sym typeface="Calibri"/>
            </a:endParaRPr>
          </a:p>
        </p:txBody>
      </p:sp>
      <p:pic>
        <p:nvPicPr>
          <p:cNvPr id="100" name="Google Shape;100;p13"/>
          <p:cNvPicPr preferRelativeResize="0"/>
          <p:nvPr/>
        </p:nvPicPr>
        <p:blipFill>
          <a:blip r:embed="rId14">
            <a:alphaModFix/>
          </a:blip>
          <a:stretch>
            <a:fillRect/>
          </a:stretch>
        </p:blipFill>
        <p:spPr>
          <a:xfrm>
            <a:off x="10909634" y="639115"/>
            <a:ext cx="1155700" cy="838200"/>
          </a:xfrm>
          <a:prstGeom prst="rect">
            <a:avLst/>
          </a:prstGeom>
          <a:noFill/>
          <a:ln>
            <a:noFill/>
          </a:ln>
        </p:spPr>
      </p:pic>
      <p:pic>
        <p:nvPicPr>
          <p:cNvPr id="101" name="Google Shape;101;p13"/>
          <p:cNvPicPr preferRelativeResize="0"/>
          <p:nvPr/>
        </p:nvPicPr>
        <p:blipFill rotWithShape="1">
          <a:blip r:embed="rId15">
            <a:alphaModFix/>
          </a:blip>
          <a:srcRect t="49038" r="92495" b="41752"/>
          <a:stretch/>
        </p:blipFill>
        <p:spPr>
          <a:xfrm>
            <a:off x="257567" y="5875284"/>
            <a:ext cx="436199" cy="240416"/>
          </a:xfrm>
          <a:prstGeom prst="rect">
            <a:avLst/>
          </a:prstGeom>
          <a:noFill/>
          <a:ln>
            <a:noFill/>
          </a:ln>
        </p:spPr>
      </p:pic>
      <p:sp>
        <p:nvSpPr>
          <p:cNvPr id="102" name="Google Shape;102;p13"/>
          <p:cNvSpPr txBox="1"/>
          <p:nvPr/>
        </p:nvSpPr>
        <p:spPr>
          <a:xfrm>
            <a:off x="571267" y="5588525"/>
            <a:ext cx="5615600" cy="96946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b="1">
                <a:solidFill>
                  <a:schemeClr val="dk1"/>
                </a:solidFill>
                <a:latin typeface="Calibri"/>
                <a:ea typeface="Calibri"/>
                <a:cs typeface="Calibri"/>
                <a:sym typeface="Calibri"/>
              </a:rPr>
              <a:t>Leveraging School Improvement to Advance Equity</a:t>
            </a:r>
            <a:endParaRPr sz="11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US" sz="1100" b="1">
                <a:solidFill>
                  <a:schemeClr val="dk1"/>
                </a:solidFill>
                <a:latin typeface="Calibri"/>
                <a:ea typeface="Calibri"/>
                <a:cs typeface="Calibri"/>
                <a:sym typeface="Calibri"/>
              </a:rPr>
              <a:t>Partnering with families and communities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03" name="Google Shape;103;p13"/>
          <p:cNvPicPr preferRelativeResize="0"/>
          <p:nvPr/>
        </p:nvPicPr>
        <p:blipFill rotWithShape="1">
          <a:blip r:embed="rId15">
            <a:alphaModFix/>
          </a:blip>
          <a:srcRect l="48573" t="30359" r="44165" b="55128"/>
          <a:stretch/>
        </p:blipFill>
        <p:spPr>
          <a:xfrm>
            <a:off x="5877901" y="5588527"/>
            <a:ext cx="436199" cy="391499"/>
          </a:xfrm>
          <a:prstGeom prst="rect">
            <a:avLst/>
          </a:prstGeom>
          <a:noFill/>
          <a:ln>
            <a:noFill/>
          </a:ln>
        </p:spPr>
      </p:pic>
      <p:sp>
        <p:nvSpPr>
          <p:cNvPr id="104" name="Google Shape;104;p13"/>
          <p:cNvSpPr txBox="1"/>
          <p:nvPr/>
        </p:nvSpPr>
        <p:spPr>
          <a:xfrm>
            <a:off x="6197167" y="5588525"/>
            <a:ext cx="6051600" cy="63091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100" b="1">
                <a:solidFill>
                  <a:schemeClr val="dk1"/>
                </a:solidFill>
                <a:latin typeface="Calibri"/>
                <a:ea typeface="Calibri"/>
                <a:cs typeface="Calibri"/>
                <a:sym typeface="Calibri"/>
              </a:rPr>
              <a:t>Improving Access to High-Quality Instructional Programming and Materials </a:t>
            </a:r>
            <a:endParaRPr sz="1100" b="1">
              <a:solidFill>
                <a:schemeClr val="dk1"/>
              </a:solidFill>
              <a:latin typeface="Calibri"/>
              <a:ea typeface="Calibri"/>
              <a:cs typeface="Calibri"/>
              <a:sym typeface="Calibri"/>
            </a:endParaRPr>
          </a:p>
          <a:p>
            <a:pPr marL="0" lvl="0" indent="0" algn="l" rtl="0">
              <a:spcBef>
                <a:spcPts val="0"/>
              </a:spcBef>
              <a:spcAft>
                <a:spcPts val="0"/>
              </a:spcAft>
              <a:buNone/>
            </a:pPr>
            <a:endParaRPr sz="1800"/>
          </a:p>
        </p:txBody>
      </p:sp>
      <p:pic>
        <p:nvPicPr>
          <p:cNvPr id="105" name="Google Shape;105;p13"/>
          <p:cNvPicPr preferRelativeResize="0"/>
          <p:nvPr/>
        </p:nvPicPr>
        <p:blipFill rotWithShape="1">
          <a:blip r:embed="rId15">
            <a:alphaModFix/>
          </a:blip>
          <a:srcRect l="897" r="93502" b="89267"/>
          <a:stretch/>
        </p:blipFill>
        <p:spPr>
          <a:xfrm>
            <a:off x="309318" y="5529325"/>
            <a:ext cx="332700" cy="286350"/>
          </a:xfrm>
          <a:prstGeom prst="rect">
            <a:avLst/>
          </a:prstGeom>
          <a:noFill/>
          <a:ln>
            <a:noFill/>
          </a:ln>
        </p:spPr>
      </p:pic>
      <p:grpSp>
        <p:nvGrpSpPr>
          <p:cNvPr id="106" name="Google Shape;106;p13"/>
          <p:cNvGrpSpPr/>
          <p:nvPr/>
        </p:nvGrpSpPr>
        <p:grpSpPr>
          <a:xfrm>
            <a:off x="62471" y="44451"/>
            <a:ext cx="1876395" cy="1513047"/>
            <a:chOff x="199253" y="-3175"/>
            <a:chExt cx="1407296" cy="1513047"/>
          </a:xfrm>
        </p:grpSpPr>
        <p:pic>
          <p:nvPicPr>
            <p:cNvPr id="107" name="Google Shape;107;p13"/>
            <p:cNvPicPr preferRelativeResize="0"/>
            <p:nvPr/>
          </p:nvPicPr>
          <p:blipFill rotWithShape="1">
            <a:blip r:embed="rId16">
              <a:alphaModFix/>
            </a:blip>
            <a:srcRect/>
            <a:stretch/>
          </p:blipFill>
          <p:spPr>
            <a:xfrm>
              <a:off x="199253" y="-3175"/>
              <a:ext cx="1280754" cy="1513047"/>
            </a:xfrm>
            <a:prstGeom prst="rect">
              <a:avLst/>
            </a:prstGeom>
            <a:noFill/>
            <a:ln>
              <a:noFill/>
            </a:ln>
          </p:spPr>
        </p:pic>
        <p:pic>
          <p:nvPicPr>
            <p:cNvPr id="108" name="Google Shape;108;p13"/>
            <p:cNvPicPr preferRelativeResize="0"/>
            <p:nvPr/>
          </p:nvPicPr>
          <p:blipFill rotWithShape="1">
            <a:blip r:embed="rId17">
              <a:alphaModFix/>
            </a:blip>
            <a:srcRect r="104749"/>
            <a:stretch/>
          </p:blipFill>
          <p:spPr>
            <a:xfrm flipH="1">
              <a:off x="1479999" y="212975"/>
              <a:ext cx="126550" cy="1080725"/>
            </a:xfrm>
            <a:prstGeom prst="rect">
              <a:avLst/>
            </a:prstGeom>
            <a:noFill/>
            <a:ln>
              <a:noFill/>
            </a:ln>
          </p:spPr>
        </p:pic>
      </p:grpSp>
      <p:sp>
        <p:nvSpPr>
          <p:cNvPr id="109" name="Google Shape;109;p13"/>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3025968568"/>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49"/>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5" name="Google Shape;355;p49" descr="APS_CMYK_white_horizontal.png"/>
          <p:cNvPicPr preferRelativeResize="0"/>
          <p:nvPr/>
        </p:nvPicPr>
        <p:blipFill rotWithShape="1">
          <a:blip r:embed="rId13">
            <a:alphaModFix/>
          </a:blip>
          <a:srcRect/>
          <a:stretch/>
        </p:blipFill>
        <p:spPr>
          <a:xfrm>
            <a:off x="10082298" y="6191913"/>
            <a:ext cx="1924127" cy="645819"/>
          </a:xfrm>
          <a:prstGeom prst="rect">
            <a:avLst/>
          </a:prstGeom>
          <a:noFill/>
          <a:ln>
            <a:noFill/>
          </a:ln>
        </p:spPr>
      </p:pic>
      <p:cxnSp>
        <p:nvCxnSpPr>
          <p:cNvPr id="356" name="Google Shape;356;p49"/>
          <p:cNvCxnSpPr/>
          <p:nvPr/>
        </p:nvCxnSpPr>
        <p:spPr>
          <a:xfrm>
            <a:off x="0" y="1642739"/>
            <a:ext cx="12192000" cy="0"/>
          </a:xfrm>
          <a:prstGeom prst="straightConnector1">
            <a:avLst/>
          </a:prstGeom>
          <a:noFill/>
          <a:ln w="19050" cap="flat" cmpd="sng">
            <a:solidFill>
              <a:srgbClr val="0E6F98"/>
            </a:solidFill>
            <a:prstDash val="solid"/>
            <a:miter lim="800000"/>
            <a:headEnd type="none" w="sm" len="sm"/>
            <a:tailEnd type="none" w="sm" len="sm"/>
          </a:ln>
        </p:spPr>
      </p:cxnSp>
      <p:sp>
        <p:nvSpPr>
          <p:cNvPr id="357" name="Google Shape;357;p49"/>
          <p:cNvSpPr txBox="1"/>
          <p:nvPr/>
        </p:nvSpPr>
        <p:spPr>
          <a:xfrm>
            <a:off x="3830400" y="2952947"/>
            <a:ext cx="38948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E6F98"/>
                </a:solidFill>
                <a:latin typeface="Calibri"/>
                <a:ea typeface="Calibri"/>
                <a:cs typeface="Calibri"/>
                <a:sym typeface="Calibri"/>
              </a:rPr>
              <a:t>APPENDIX</a:t>
            </a:r>
            <a:endParaRPr sz="4800"/>
          </a:p>
        </p:txBody>
      </p:sp>
      <p:grpSp>
        <p:nvGrpSpPr>
          <p:cNvPr id="358" name="Google Shape;358;p49"/>
          <p:cNvGrpSpPr/>
          <p:nvPr/>
        </p:nvGrpSpPr>
        <p:grpSpPr>
          <a:xfrm>
            <a:off x="62471" y="44451"/>
            <a:ext cx="1876395" cy="1513047"/>
            <a:chOff x="199253" y="-3175"/>
            <a:chExt cx="1407296" cy="1513047"/>
          </a:xfrm>
        </p:grpSpPr>
        <p:pic>
          <p:nvPicPr>
            <p:cNvPr id="359" name="Google Shape;359;p49"/>
            <p:cNvPicPr preferRelativeResize="0"/>
            <p:nvPr/>
          </p:nvPicPr>
          <p:blipFill rotWithShape="1">
            <a:blip r:embed="rId14">
              <a:alphaModFix/>
            </a:blip>
            <a:srcRect/>
            <a:stretch/>
          </p:blipFill>
          <p:spPr>
            <a:xfrm>
              <a:off x="199253" y="-3175"/>
              <a:ext cx="1280754" cy="1513047"/>
            </a:xfrm>
            <a:prstGeom prst="rect">
              <a:avLst/>
            </a:prstGeom>
            <a:noFill/>
            <a:ln>
              <a:noFill/>
            </a:ln>
          </p:spPr>
        </p:pic>
        <p:pic>
          <p:nvPicPr>
            <p:cNvPr id="360" name="Google Shape;360;p49"/>
            <p:cNvPicPr preferRelativeResize="0"/>
            <p:nvPr/>
          </p:nvPicPr>
          <p:blipFill rotWithShape="1">
            <a:blip r:embed="rId15">
              <a:alphaModFix/>
            </a:blip>
            <a:srcRect r="104749"/>
            <a:stretch/>
          </p:blipFill>
          <p:spPr>
            <a:xfrm flipH="1">
              <a:off x="1479999" y="212975"/>
              <a:ext cx="126550" cy="1080725"/>
            </a:xfrm>
            <a:prstGeom prst="rect">
              <a:avLst/>
            </a:prstGeom>
            <a:noFill/>
            <a:ln>
              <a:noFill/>
            </a:ln>
          </p:spPr>
        </p:pic>
      </p:grpSp>
      <p:sp>
        <p:nvSpPr>
          <p:cNvPr id="361" name="Google Shape;361;p49"/>
          <p:cNvSpPr txBox="1"/>
          <p:nvPr/>
        </p:nvSpPr>
        <p:spPr>
          <a:xfrm>
            <a:off x="1893567" y="302500"/>
            <a:ext cx="36232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accent5"/>
                </a:solidFill>
              </a:rPr>
              <a:t>A</a:t>
            </a:r>
            <a:r>
              <a:rPr lang="en-US" sz="1600" b="1">
                <a:solidFill>
                  <a:schemeClr val="accent2"/>
                </a:solidFill>
              </a:rPr>
              <a:t>ccountability</a:t>
            </a:r>
            <a:r>
              <a:rPr lang="en-US" sz="1600" b="1"/>
              <a:t> </a:t>
            </a:r>
            <a:endParaRPr sz="1600" b="1"/>
          </a:p>
          <a:p>
            <a:pPr marL="0" lvl="0" indent="0" algn="l" rtl="0">
              <a:spcBef>
                <a:spcPts val="0"/>
              </a:spcBef>
              <a:spcAft>
                <a:spcPts val="0"/>
              </a:spcAft>
              <a:buNone/>
            </a:pPr>
            <a:r>
              <a:rPr lang="en-US" sz="1600" b="1">
                <a:solidFill>
                  <a:schemeClr val="accent5"/>
                </a:solidFill>
              </a:rPr>
              <a:t>C</a:t>
            </a:r>
            <a:r>
              <a:rPr lang="en-US" sz="1600" b="1">
                <a:solidFill>
                  <a:schemeClr val="accent2"/>
                </a:solidFill>
              </a:rPr>
              <a:t>ollaboration</a:t>
            </a:r>
            <a:endParaRPr sz="1600" b="1">
              <a:solidFill>
                <a:schemeClr val="accent2"/>
              </a:solidFill>
            </a:endParaRPr>
          </a:p>
          <a:p>
            <a:pPr marL="0" lvl="0" indent="0" algn="l" rtl="0">
              <a:spcBef>
                <a:spcPts val="0"/>
              </a:spcBef>
              <a:spcAft>
                <a:spcPts val="0"/>
              </a:spcAft>
              <a:buNone/>
            </a:pPr>
            <a:r>
              <a:rPr lang="en-US" sz="1600" b="1">
                <a:solidFill>
                  <a:schemeClr val="accent5"/>
                </a:solidFill>
              </a:rPr>
              <a:t>E</a:t>
            </a:r>
            <a:r>
              <a:rPr lang="en-US" sz="1600" b="1">
                <a:solidFill>
                  <a:schemeClr val="accent2"/>
                </a:solidFill>
              </a:rPr>
              <a:t>quity</a:t>
            </a:r>
            <a:endParaRPr sz="1600" b="1">
              <a:solidFill>
                <a:schemeClr val="accent2"/>
              </a:solidFill>
            </a:endParaRPr>
          </a:p>
          <a:p>
            <a:pPr marL="0" lvl="0" indent="0" algn="l" rtl="0">
              <a:spcBef>
                <a:spcPts val="0"/>
              </a:spcBef>
              <a:spcAft>
                <a:spcPts val="0"/>
              </a:spcAft>
              <a:buNone/>
            </a:pPr>
            <a:r>
              <a:rPr lang="en-US" sz="1600" b="1">
                <a:solidFill>
                  <a:schemeClr val="accent5"/>
                </a:solidFill>
              </a:rPr>
              <a:t>S</a:t>
            </a:r>
            <a:r>
              <a:rPr lang="en-US" sz="1600" b="1">
                <a:solidFill>
                  <a:schemeClr val="accent2"/>
                </a:solidFill>
              </a:rPr>
              <a:t>upport </a:t>
            </a:r>
            <a:endParaRPr sz="1600" b="1">
              <a:solidFill>
                <a:schemeClr val="accent2"/>
              </a:solidFill>
            </a:endParaRPr>
          </a:p>
        </p:txBody>
      </p:sp>
    </p:spTree>
    <p:extLst>
      <p:ext uri="{BB962C8B-B14F-4D97-AF65-F5344CB8AC3E}">
        <p14:creationId xmlns:p14="http://schemas.microsoft.com/office/powerpoint/2010/main" val="317974024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9.xml"/><Relationship Id="rId4" Type="http://schemas.openxmlformats.org/officeDocument/2006/relationships/comments" Target="../comments/commen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955458" y="0"/>
            <a:ext cx="7096933" cy="2387600"/>
          </a:xfrm>
        </p:spPr>
        <p:txBody>
          <a:bodyPr/>
          <a:lstStyle/>
          <a:p>
            <a:r>
              <a:rPr lang="en-US" dirty="0"/>
              <a:t>45 Day Check-in</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716919" y="3025662"/>
            <a:ext cx="9500507" cy="806675"/>
          </a:xfrm>
        </p:spPr>
        <p:txBody>
          <a:bodyPr/>
          <a:lstStyle/>
          <a:p>
            <a:r>
              <a:rPr lang="en-US" dirty="0"/>
              <a:t>Dunbar Elementary School GO Team Meeting #3</a:t>
            </a:r>
          </a:p>
          <a:p>
            <a:r>
              <a:rPr lang="en-US" dirty="0"/>
              <a:t>11/17/2022</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35"/>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10</a:t>
            </a:fld>
            <a:endParaRPr kern="0">
              <a:solidFill>
                <a:srgbClr val="000000"/>
              </a:solidFill>
            </a:endParaRPr>
          </a:p>
        </p:txBody>
      </p:sp>
      <p:sp>
        <p:nvSpPr>
          <p:cNvPr id="934" name="Google Shape;934;p135"/>
          <p:cNvSpPr txBox="1"/>
          <p:nvPr/>
        </p:nvSpPr>
        <p:spPr>
          <a:xfrm>
            <a:off x="6837646" y="5894620"/>
            <a:ext cx="3305400" cy="246300"/>
          </a:xfrm>
          <a:prstGeom prst="rect">
            <a:avLst/>
          </a:prstGeom>
          <a:noFill/>
          <a:ln>
            <a:noFill/>
          </a:ln>
        </p:spPr>
        <p:txBody>
          <a:bodyPr spcFirstLastPara="1" wrap="square" lIns="91425" tIns="45700" rIns="91425" bIns="45700" anchor="t" anchorCtr="0">
            <a:spAutoFit/>
          </a:bodyPr>
          <a:lstStyle/>
          <a:p>
            <a:pPr>
              <a:buClr>
                <a:srgbClr val="000000"/>
              </a:buClr>
            </a:pPr>
            <a:r>
              <a:rPr lang="en-US" sz="1000" kern="0">
                <a:solidFill>
                  <a:srgbClr val="000000"/>
                </a:solidFill>
                <a:latin typeface="Calibri"/>
                <a:ea typeface="Calibri"/>
                <a:cs typeface="Calibri"/>
                <a:sym typeface="Calibri"/>
              </a:rPr>
              <a:t>*As of 09/28/2022</a:t>
            </a:r>
            <a:endParaRPr sz="1000" kern="0">
              <a:solidFill>
                <a:srgbClr val="000000"/>
              </a:solidFill>
              <a:latin typeface="Arial"/>
              <a:cs typeface="Arial"/>
              <a:sym typeface="Arial"/>
            </a:endParaRPr>
          </a:p>
        </p:txBody>
      </p:sp>
      <p:sp>
        <p:nvSpPr>
          <p:cNvPr id="935" name="Google Shape;935;p135"/>
          <p:cNvSpPr txBox="1"/>
          <p:nvPr/>
        </p:nvSpPr>
        <p:spPr>
          <a:xfrm>
            <a:off x="1600546" y="4276120"/>
            <a:ext cx="3305400" cy="246300"/>
          </a:xfrm>
          <a:prstGeom prst="rect">
            <a:avLst/>
          </a:prstGeom>
          <a:noFill/>
          <a:ln>
            <a:noFill/>
          </a:ln>
        </p:spPr>
        <p:txBody>
          <a:bodyPr spcFirstLastPara="1" wrap="square" lIns="91425" tIns="45700" rIns="91425" bIns="45700" anchor="t" anchorCtr="0">
            <a:spAutoFit/>
          </a:bodyPr>
          <a:lstStyle/>
          <a:p>
            <a:pPr>
              <a:buClr>
                <a:srgbClr val="000000"/>
              </a:buClr>
            </a:pPr>
            <a:r>
              <a:rPr lang="en-US" sz="1000" kern="0">
                <a:solidFill>
                  <a:srgbClr val="000000"/>
                </a:solidFill>
                <a:latin typeface="Calibri"/>
                <a:ea typeface="Calibri"/>
                <a:cs typeface="Calibri"/>
                <a:sym typeface="Calibri"/>
              </a:rPr>
              <a:t>*As of 10/02/2022</a:t>
            </a:r>
            <a:endParaRPr sz="1000" kern="0">
              <a:solidFill>
                <a:srgbClr val="000000"/>
              </a:solidFill>
              <a:latin typeface="Arial"/>
              <a:cs typeface="Arial"/>
              <a:sym typeface="Arial"/>
            </a:endParaRPr>
          </a:p>
        </p:txBody>
      </p:sp>
      <p:graphicFrame>
        <p:nvGraphicFramePr>
          <p:cNvPr id="936" name="Google Shape;936;p135"/>
          <p:cNvGraphicFramePr/>
          <p:nvPr/>
        </p:nvGraphicFramePr>
        <p:xfrm>
          <a:off x="1600552" y="1973796"/>
          <a:ext cx="4302475" cy="2198710"/>
        </p:xfrm>
        <a:graphic>
          <a:graphicData uri="http://schemas.openxmlformats.org/drawingml/2006/table">
            <a:tbl>
              <a:tblPr firstRow="1" bandRow="1">
                <a:noFill/>
              </a:tblPr>
              <a:tblGrid>
                <a:gridCol w="1956350">
                  <a:extLst>
                    <a:ext uri="{9D8B030D-6E8A-4147-A177-3AD203B41FA5}">
                      <a16:colId xmlns:a16="http://schemas.microsoft.com/office/drawing/2014/main" val="20000"/>
                    </a:ext>
                  </a:extLst>
                </a:gridCol>
                <a:gridCol w="1145375">
                  <a:extLst>
                    <a:ext uri="{9D8B030D-6E8A-4147-A177-3AD203B41FA5}">
                      <a16:colId xmlns:a16="http://schemas.microsoft.com/office/drawing/2014/main" val="20001"/>
                    </a:ext>
                  </a:extLst>
                </a:gridCol>
                <a:gridCol w="1200750">
                  <a:extLst>
                    <a:ext uri="{9D8B030D-6E8A-4147-A177-3AD203B41FA5}">
                      <a16:colId xmlns:a16="http://schemas.microsoft.com/office/drawing/2014/main" val="20002"/>
                    </a:ext>
                  </a:extLst>
                </a:gridCol>
              </a:tblGrid>
              <a:tr h="426475">
                <a:tc>
                  <a:txBody>
                    <a:bodyPr/>
                    <a:lstStyle/>
                    <a:p>
                      <a:pPr marL="0" marR="0" lvl="0" indent="0" algn="ctr" rtl="0">
                        <a:spcBef>
                          <a:spcPts val="0"/>
                        </a:spcBef>
                        <a:spcAft>
                          <a:spcPts val="0"/>
                        </a:spcAft>
                        <a:buNone/>
                      </a:pPr>
                      <a:r>
                        <a:rPr lang="en-US" sz="1300"/>
                        <a:t>Indicator </a:t>
                      </a:r>
                      <a:endParaRPr sz="1300"/>
                    </a:p>
                  </a:txBody>
                  <a:tcPr marL="91450" marR="91450" marT="45725" marB="45725" anchor="b"/>
                </a:tc>
                <a:tc gridSpan="2">
                  <a:txBody>
                    <a:bodyPr/>
                    <a:lstStyle/>
                    <a:p>
                      <a:pPr marL="0" lvl="0" indent="0" algn="ctr" rtl="0">
                        <a:spcBef>
                          <a:spcPts val="0"/>
                        </a:spcBef>
                        <a:spcAft>
                          <a:spcPts val="0"/>
                        </a:spcAft>
                        <a:buNone/>
                      </a:pPr>
                      <a:r>
                        <a:rPr lang="en-US" sz="1300"/>
                        <a:t>Time Frame</a:t>
                      </a:r>
                      <a:endParaRPr sz="1300"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302775">
                <a:tc>
                  <a:txBody>
                    <a:bodyPr/>
                    <a:lstStyle/>
                    <a:p>
                      <a:pPr marL="0" marR="0" lvl="0" indent="0" algn="l" rtl="0">
                        <a:spcBef>
                          <a:spcPts val="0"/>
                        </a:spcBef>
                        <a:spcAft>
                          <a:spcPts val="0"/>
                        </a:spcAft>
                        <a:buNone/>
                      </a:pPr>
                      <a:endParaRPr sz="1300" b="1"/>
                    </a:p>
                  </a:txBody>
                  <a:tcPr marL="91450" marR="91450" marT="45725" marB="45725"/>
                </a:tc>
                <a:tc>
                  <a:txBody>
                    <a:bodyPr/>
                    <a:lstStyle/>
                    <a:p>
                      <a:pPr marL="0" marR="0" lvl="0" indent="0" algn="ctr" rtl="0">
                        <a:spcBef>
                          <a:spcPts val="0"/>
                        </a:spcBef>
                        <a:spcAft>
                          <a:spcPts val="0"/>
                        </a:spcAft>
                        <a:buNone/>
                      </a:pPr>
                      <a:r>
                        <a:rPr lang="en-US" sz="1300"/>
                        <a:t>September 2021</a:t>
                      </a:r>
                      <a:endParaRPr sz="1300"/>
                    </a:p>
                  </a:txBody>
                  <a:tcPr marL="91450" marR="91450" marT="45725" marB="45725"/>
                </a:tc>
                <a:tc>
                  <a:txBody>
                    <a:bodyPr/>
                    <a:lstStyle/>
                    <a:p>
                      <a:pPr marL="0" marR="0" lvl="0" indent="0" algn="ctr" rtl="0">
                        <a:spcBef>
                          <a:spcPts val="0"/>
                        </a:spcBef>
                        <a:spcAft>
                          <a:spcPts val="0"/>
                        </a:spcAft>
                        <a:buNone/>
                      </a:pPr>
                      <a:r>
                        <a:rPr lang="en-US" sz="1300"/>
                        <a:t>September 2022</a:t>
                      </a:r>
                      <a:endParaRPr sz="1300"/>
                    </a:p>
                  </a:txBody>
                  <a:tcPr marL="91450" marR="91450" marT="45725" marB="45725"/>
                </a:tc>
                <a:extLst>
                  <a:ext uri="{0D108BD9-81ED-4DB2-BD59-A6C34878D82A}">
                    <a16:rowId xmlns:a16="http://schemas.microsoft.com/office/drawing/2014/main" val="10001"/>
                  </a:ext>
                </a:extLst>
              </a:tr>
              <a:tr h="388625">
                <a:tc>
                  <a:txBody>
                    <a:bodyPr/>
                    <a:lstStyle/>
                    <a:p>
                      <a:pPr marL="0" lvl="0" indent="0" algn="l" rtl="0">
                        <a:spcBef>
                          <a:spcPts val="0"/>
                        </a:spcBef>
                        <a:spcAft>
                          <a:spcPts val="0"/>
                        </a:spcAft>
                        <a:buNone/>
                      </a:pPr>
                      <a:r>
                        <a:rPr lang="en-US"/>
                        <a:t>Attendance Take Rate </a:t>
                      </a:r>
                      <a:endParaRPr/>
                    </a:p>
                  </a:txBody>
                  <a:tcPr marL="91450" marR="91450" marT="45725" marB="45725"/>
                </a:tc>
                <a:tc>
                  <a:txBody>
                    <a:bodyPr/>
                    <a:lstStyle/>
                    <a:p>
                      <a:pPr marL="0" lvl="0" indent="0" algn="ctr" rtl="0">
                        <a:spcBef>
                          <a:spcPts val="0"/>
                        </a:spcBef>
                        <a:spcAft>
                          <a:spcPts val="0"/>
                        </a:spcAft>
                        <a:buNone/>
                      </a:pPr>
                      <a:r>
                        <a:rPr lang="en-US"/>
                        <a:t>100%</a:t>
                      </a:r>
                      <a:endParaRPr/>
                    </a:p>
                  </a:txBody>
                  <a:tcPr marL="91450" marR="91450" marT="45725" marB="45725"/>
                </a:tc>
                <a:tc>
                  <a:txBody>
                    <a:bodyPr/>
                    <a:lstStyle/>
                    <a:p>
                      <a:pPr marL="0" marR="0" lvl="0" indent="0" algn="ctr" rtl="0">
                        <a:spcBef>
                          <a:spcPts val="0"/>
                        </a:spcBef>
                        <a:spcAft>
                          <a:spcPts val="0"/>
                        </a:spcAft>
                        <a:buNone/>
                      </a:pPr>
                      <a:r>
                        <a:rPr lang="en-US" sz="1300"/>
                        <a:t>100%</a:t>
                      </a:r>
                      <a:endParaRPr sz="1300"/>
                    </a:p>
                  </a:txBody>
                  <a:tcPr marL="91450" marR="91450" marT="45725" marB="45725"/>
                </a:tc>
                <a:extLst>
                  <a:ext uri="{0D108BD9-81ED-4DB2-BD59-A6C34878D82A}">
                    <a16:rowId xmlns:a16="http://schemas.microsoft.com/office/drawing/2014/main" val="10002"/>
                  </a:ext>
                </a:extLst>
              </a:tr>
              <a:tr h="377750">
                <a:tc>
                  <a:txBody>
                    <a:bodyPr/>
                    <a:lstStyle/>
                    <a:p>
                      <a:pPr marL="0" lvl="0" indent="0" algn="l" rtl="0">
                        <a:spcBef>
                          <a:spcPts val="0"/>
                        </a:spcBef>
                        <a:spcAft>
                          <a:spcPts val="0"/>
                        </a:spcAft>
                        <a:buNone/>
                      </a:pPr>
                      <a:r>
                        <a:rPr lang="en-US"/>
                        <a:t>ADA Attendance Rate</a:t>
                      </a:r>
                      <a:endParaRPr/>
                    </a:p>
                  </a:txBody>
                  <a:tcPr marL="91450" marR="91450" marT="45725" marB="45725"/>
                </a:tc>
                <a:tc>
                  <a:txBody>
                    <a:bodyPr/>
                    <a:lstStyle/>
                    <a:p>
                      <a:pPr marL="0" lvl="0" indent="0" algn="ctr" rtl="0">
                        <a:spcBef>
                          <a:spcPts val="0"/>
                        </a:spcBef>
                        <a:spcAft>
                          <a:spcPts val="0"/>
                        </a:spcAft>
                        <a:buNone/>
                      </a:pPr>
                      <a:r>
                        <a:rPr lang="en-US"/>
                        <a:t>87.9%</a:t>
                      </a:r>
                      <a:endParaRPr/>
                    </a:p>
                  </a:txBody>
                  <a:tcPr marL="91450" marR="91450" marT="45725" marB="45725"/>
                </a:tc>
                <a:tc>
                  <a:txBody>
                    <a:bodyPr/>
                    <a:lstStyle/>
                    <a:p>
                      <a:pPr marL="0" marR="0" lvl="0" indent="0" algn="ctr" rtl="0">
                        <a:spcBef>
                          <a:spcPts val="0"/>
                        </a:spcBef>
                        <a:spcAft>
                          <a:spcPts val="0"/>
                        </a:spcAft>
                        <a:buNone/>
                      </a:pPr>
                      <a:r>
                        <a:rPr lang="en-US" sz="1300"/>
                        <a:t>91.3%</a:t>
                      </a:r>
                      <a:endParaRPr sz="1300"/>
                    </a:p>
                  </a:txBody>
                  <a:tcPr marL="91450" marR="91450" marT="45725" marB="45725"/>
                </a:tc>
                <a:extLst>
                  <a:ext uri="{0D108BD9-81ED-4DB2-BD59-A6C34878D82A}">
                    <a16:rowId xmlns:a16="http://schemas.microsoft.com/office/drawing/2014/main" val="10003"/>
                  </a:ext>
                </a:extLst>
              </a:tr>
              <a:tr h="377750">
                <a:tc>
                  <a:txBody>
                    <a:bodyPr/>
                    <a:lstStyle/>
                    <a:p>
                      <a:pPr marL="0" lvl="0" indent="0" algn="l" rtl="0">
                        <a:spcBef>
                          <a:spcPts val="0"/>
                        </a:spcBef>
                        <a:spcAft>
                          <a:spcPts val="0"/>
                        </a:spcAft>
                        <a:buNone/>
                      </a:pPr>
                      <a:r>
                        <a:rPr lang="en-US">
                          <a:solidFill>
                            <a:schemeClr val="dk1"/>
                          </a:solidFill>
                        </a:rPr>
                        <a:t>Students not chronically absent</a:t>
                      </a:r>
                      <a:endParaRPr/>
                    </a:p>
                  </a:txBody>
                  <a:tcPr marL="91450" marR="91450" marT="45725" marB="45725"/>
                </a:tc>
                <a:tc>
                  <a:txBody>
                    <a:bodyPr/>
                    <a:lstStyle/>
                    <a:p>
                      <a:pPr marL="0" marR="0" lvl="0" indent="0" algn="ctr" rtl="0">
                        <a:spcBef>
                          <a:spcPts val="0"/>
                        </a:spcBef>
                        <a:spcAft>
                          <a:spcPts val="0"/>
                        </a:spcAft>
                        <a:buNone/>
                      </a:pPr>
                      <a:r>
                        <a:rPr lang="en-US" sz="1300"/>
                        <a:t>54%</a:t>
                      </a:r>
                      <a:endParaRPr sz="1300"/>
                    </a:p>
                  </a:txBody>
                  <a:tcPr marL="91450" marR="91450" marT="45725" marB="45725"/>
                </a:tc>
                <a:tc>
                  <a:txBody>
                    <a:bodyPr/>
                    <a:lstStyle/>
                    <a:p>
                      <a:pPr marL="0" marR="0" lvl="0" indent="0" algn="ctr" rtl="0">
                        <a:spcBef>
                          <a:spcPts val="0"/>
                        </a:spcBef>
                        <a:spcAft>
                          <a:spcPts val="0"/>
                        </a:spcAft>
                        <a:buNone/>
                      </a:pPr>
                      <a:r>
                        <a:rPr lang="en-US" sz="1300"/>
                        <a:t>72.6%</a:t>
                      </a:r>
                      <a:endParaRPr sz="130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937" name="Google Shape;937;p135"/>
          <p:cNvGraphicFramePr/>
          <p:nvPr/>
        </p:nvGraphicFramePr>
        <p:xfrm>
          <a:off x="6730090" y="2764223"/>
          <a:ext cx="3305400" cy="3032735"/>
        </p:xfrm>
        <a:graphic>
          <a:graphicData uri="http://schemas.openxmlformats.org/drawingml/2006/table">
            <a:tbl>
              <a:tblPr firstRow="1" bandRow="1">
                <a:noFill/>
              </a:tblPr>
              <a:tblGrid>
                <a:gridCol w="1129200">
                  <a:extLst>
                    <a:ext uri="{9D8B030D-6E8A-4147-A177-3AD203B41FA5}">
                      <a16:colId xmlns:a16="http://schemas.microsoft.com/office/drawing/2014/main" val="20000"/>
                    </a:ext>
                  </a:extLst>
                </a:gridCol>
                <a:gridCol w="1118550">
                  <a:extLst>
                    <a:ext uri="{9D8B030D-6E8A-4147-A177-3AD203B41FA5}">
                      <a16:colId xmlns:a16="http://schemas.microsoft.com/office/drawing/2014/main" val="20001"/>
                    </a:ext>
                  </a:extLst>
                </a:gridCol>
                <a:gridCol w="1057650">
                  <a:extLst>
                    <a:ext uri="{9D8B030D-6E8A-4147-A177-3AD203B41FA5}">
                      <a16:colId xmlns:a16="http://schemas.microsoft.com/office/drawing/2014/main" val="20002"/>
                    </a:ext>
                  </a:extLst>
                </a:gridCol>
              </a:tblGrid>
              <a:tr h="540700">
                <a:tc>
                  <a:txBody>
                    <a:bodyPr/>
                    <a:lstStyle/>
                    <a:p>
                      <a:pPr marL="0" marR="0" lvl="0" indent="0" algn="ctr" rtl="0">
                        <a:spcBef>
                          <a:spcPts val="0"/>
                        </a:spcBef>
                        <a:spcAft>
                          <a:spcPts val="0"/>
                        </a:spcAft>
                        <a:buNone/>
                      </a:pPr>
                      <a:r>
                        <a:rPr lang="en-US" sz="1300" u="none" strike="noStrike" cap="none">
                          <a:solidFill>
                            <a:srgbClr val="FFFFFF"/>
                          </a:solidFill>
                        </a:rPr>
                        <a:t>Subgroup</a:t>
                      </a:r>
                      <a:endParaRPr/>
                    </a:p>
                  </a:txBody>
                  <a:tcPr marL="91450" marR="91450" marT="45725" marB="45725" anchor="b"/>
                </a:tc>
                <a:tc>
                  <a:txBody>
                    <a:bodyPr/>
                    <a:lstStyle/>
                    <a:p>
                      <a:pPr marL="0" marR="0" lvl="0" indent="0" algn="ctr" rtl="0">
                        <a:spcBef>
                          <a:spcPts val="0"/>
                        </a:spcBef>
                        <a:spcAft>
                          <a:spcPts val="0"/>
                        </a:spcAft>
                        <a:buNone/>
                      </a:pPr>
                      <a:r>
                        <a:rPr lang="en-US" sz="1300"/>
                        <a:t>Total number of students</a:t>
                      </a:r>
                      <a:endParaRPr sz="1300" u="none" strike="noStrike" cap="none">
                        <a:solidFill>
                          <a:srgbClr val="FFFFFF"/>
                        </a:solidFill>
                      </a:endParaRPr>
                    </a:p>
                  </a:txBody>
                  <a:tcPr marL="91450" marR="91450" marT="45725" marB="45725" anchor="b"/>
                </a:tc>
                <a:tc>
                  <a:txBody>
                    <a:bodyPr/>
                    <a:lstStyle/>
                    <a:p>
                      <a:pPr marL="0" marR="0" lvl="0" indent="0" algn="ctr" rtl="0">
                        <a:spcBef>
                          <a:spcPts val="0"/>
                        </a:spcBef>
                        <a:spcAft>
                          <a:spcPts val="0"/>
                        </a:spcAft>
                        <a:buNone/>
                      </a:pPr>
                      <a:r>
                        <a:rPr lang="en-US" sz="1300" u="none" strike="noStrike" cap="none">
                          <a:solidFill>
                            <a:srgbClr val="FFFFFF"/>
                          </a:solidFill>
                        </a:rPr>
                        <a:t>OSS Suspension Rate</a:t>
                      </a:r>
                      <a:endParaRPr/>
                    </a:p>
                  </a:txBody>
                  <a:tcPr marL="91450" marR="91450" marT="45725" marB="45725" anchor="b"/>
                </a:tc>
                <a:extLst>
                  <a:ext uri="{0D108BD9-81ED-4DB2-BD59-A6C34878D82A}">
                    <a16:rowId xmlns:a16="http://schemas.microsoft.com/office/drawing/2014/main" val="10000"/>
                  </a:ext>
                </a:extLst>
              </a:tr>
              <a:tr h="293350">
                <a:tc>
                  <a:txBody>
                    <a:bodyPr/>
                    <a:lstStyle/>
                    <a:p>
                      <a:pPr marL="0" marR="0" lvl="0" indent="0" algn="l" rtl="0">
                        <a:spcBef>
                          <a:spcPts val="0"/>
                        </a:spcBef>
                        <a:spcAft>
                          <a:spcPts val="0"/>
                        </a:spcAft>
                        <a:buNone/>
                      </a:pPr>
                      <a:r>
                        <a:rPr lang="en-US" sz="1300" b="1" u="none" strike="noStrike" cap="none"/>
                        <a:t>Female</a:t>
                      </a:r>
                      <a:endParaRPr/>
                    </a:p>
                  </a:txBody>
                  <a:tcPr marL="91450" marR="91450" marT="45725" marB="45725"/>
                </a:tc>
                <a:tc>
                  <a:txBody>
                    <a:bodyPr/>
                    <a:lstStyle/>
                    <a:p>
                      <a:pPr marL="0" marR="0" lvl="0" indent="0" algn="l" rtl="0">
                        <a:spcBef>
                          <a:spcPts val="0"/>
                        </a:spcBef>
                        <a:spcAft>
                          <a:spcPts val="0"/>
                        </a:spcAft>
                        <a:buNone/>
                      </a:pPr>
                      <a:r>
                        <a:rPr lang="en-US" sz="1300"/>
                        <a:t>145</a:t>
                      </a:r>
                      <a:endParaRPr sz="1300"/>
                    </a:p>
                  </a:txBody>
                  <a:tcPr marL="91450" marR="91450" marT="45725" marB="45725"/>
                </a:tc>
                <a:tc>
                  <a:txBody>
                    <a:bodyPr/>
                    <a:lstStyle/>
                    <a:p>
                      <a:pPr marL="0" marR="0" lvl="0" indent="0" algn="l" rtl="0">
                        <a:spcBef>
                          <a:spcPts val="0"/>
                        </a:spcBef>
                        <a:spcAft>
                          <a:spcPts val="0"/>
                        </a:spcAft>
                        <a:buNone/>
                      </a:pPr>
                      <a:r>
                        <a:rPr lang="en-US" sz="1300"/>
                        <a:t>0</a:t>
                      </a:r>
                      <a:endParaRPr sz="1300"/>
                    </a:p>
                  </a:txBody>
                  <a:tcPr marL="91450" marR="91450" marT="45725" marB="45725"/>
                </a:tc>
                <a:extLst>
                  <a:ext uri="{0D108BD9-81ED-4DB2-BD59-A6C34878D82A}">
                    <a16:rowId xmlns:a16="http://schemas.microsoft.com/office/drawing/2014/main" val="10001"/>
                  </a:ext>
                </a:extLst>
              </a:tr>
              <a:tr h="226300">
                <a:tc>
                  <a:txBody>
                    <a:bodyPr/>
                    <a:lstStyle/>
                    <a:p>
                      <a:pPr marL="0" marR="0" lvl="0" indent="0" algn="l" rtl="0">
                        <a:spcBef>
                          <a:spcPts val="0"/>
                        </a:spcBef>
                        <a:spcAft>
                          <a:spcPts val="0"/>
                        </a:spcAft>
                        <a:buNone/>
                      </a:pPr>
                      <a:r>
                        <a:rPr lang="en-US" sz="1300" b="1"/>
                        <a:t>Male</a:t>
                      </a:r>
                      <a:endParaRPr/>
                    </a:p>
                  </a:txBody>
                  <a:tcPr marL="91450" marR="91450" marT="45725" marB="45725"/>
                </a:tc>
                <a:tc>
                  <a:txBody>
                    <a:bodyPr/>
                    <a:lstStyle/>
                    <a:p>
                      <a:pPr marL="0" marR="0" lvl="0" indent="0" algn="l" rtl="0">
                        <a:spcBef>
                          <a:spcPts val="0"/>
                        </a:spcBef>
                        <a:spcAft>
                          <a:spcPts val="0"/>
                        </a:spcAft>
                        <a:buNone/>
                      </a:pPr>
                      <a:r>
                        <a:rPr lang="en-US" sz="1300"/>
                        <a:t>142</a:t>
                      </a:r>
                      <a:endParaRPr sz="1300"/>
                    </a:p>
                  </a:txBody>
                  <a:tcPr marL="91450" marR="91450" marT="45725" marB="45725"/>
                </a:tc>
                <a:tc>
                  <a:txBody>
                    <a:bodyPr/>
                    <a:lstStyle/>
                    <a:p>
                      <a:pPr marL="0" marR="0" lvl="0" indent="0" algn="l" rtl="0">
                        <a:spcBef>
                          <a:spcPts val="0"/>
                        </a:spcBef>
                        <a:spcAft>
                          <a:spcPts val="0"/>
                        </a:spcAft>
                        <a:buNone/>
                      </a:pPr>
                      <a:r>
                        <a:rPr lang="en-US" sz="1300"/>
                        <a:t>.17</a:t>
                      </a:r>
                      <a:endParaRPr sz="1300"/>
                    </a:p>
                  </a:txBody>
                  <a:tcPr marL="91450" marR="91450" marT="45725" marB="45725"/>
                </a:tc>
                <a:extLst>
                  <a:ext uri="{0D108BD9-81ED-4DB2-BD59-A6C34878D82A}">
                    <a16:rowId xmlns:a16="http://schemas.microsoft.com/office/drawing/2014/main" val="10002"/>
                  </a:ext>
                </a:extLst>
              </a:tr>
              <a:tr h="235975">
                <a:tc>
                  <a:txBody>
                    <a:bodyPr/>
                    <a:lstStyle/>
                    <a:p>
                      <a:pPr marL="0" marR="0" lvl="0" indent="0" algn="l" rtl="0">
                        <a:spcBef>
                          <a:spcPts val="0"/>
                        </a:spcBef>
                        <a:spcAft>
                          <a:spcPts val="0"/>
                        </a:spcAft>
                        <a:buNone/>
                      </a:pPr>
                      <a:r>
                        <a:rPr lang="en-US" sz="1300" b="1"/>
                        <a:t>SWD</a:t>
                      </a:r>
                      <a:endParaRPr/>
                    </a:p>
                  </a:txBody>
                  <a:tcPr marL="91450" marR="91450" marT="45725" marB="45725"/>
                </a:tc>
                <a:tc>
                  <a:txBody>
                    <a:bodyPr/>
                    <a:lstStyle/>
                    <a:p>
                      <a:pPr marL="0" marR="0" lvl="0" indent="0" algn="l" rtl="0">
                        <a:spcBef>
                          <a:spcPts val="0"/>
                        </a:spcBef>
                        <a:spcAft>
                          <a:spcPts val="0"/>
                        </a:spcAft>
                        <a:buNone/>
                      </a:pPr>
                      <a:r>
                        <a:rPr lang="en-US" sz="1300"/>
                        <a:t>19</a:t>
                      </a:r>
                      <a:endParaRPr sz="1300"/>
                    </a:p>
                  </a:txBody>
                  <a:tcPr marL="91450" marR="91450" marT="45725" marB="45725"/>
                </a:tc>
                <a:tc>
                  <a:txBody>
                    <a:bodyPr/>
                    <a:lstStyle/>
                    <a:p>
                      <a:pPr marL="0" marR="0" lvl="0" indent="0" algn="l" rtl="0">
                        <a:spcBef>
                          <a:spcPts val="0"/>
                        </a:spcBef>
                        <a:spcAft>
                          <a:spcPts val="0"/>
                        </a:spcAft>
                        <a:buNone/>
                      </a:pPr>
                      <a:r>
                        <a:rPr lang="en-US" sz="1300"/>
                        <a:t>0</a:t>
                      </a:r>
                      <a:endParaRPr sz="1300"/>
                    </a:p>
                  </a:txBody>
                  <a:tcPr marL="91450" marR="91450" marT="45725" marB="45725"/>
                </a:tc>
                <a:extLst>
                  <a:ext uri="{0D108BD9-81ED-4DB2-BD59-A6C34878D82A}">
                    <a16:rowId xmlns:a16="http://schemas.microsoft.com/office/drawing/2014/main" val="10003"/>
                  </a:ext>
                </a:extLst>
              </a:tr>
              <a:tr h="216625">
                <a:tc>
                  <a:txBody>
                    <a:bodyPr/>
                    <a:lstStyle/>
                    <a:p>
                      <a:pPr marL="0" marR="0" lvl="0" indent="0" algn="l" rtl="0">
                        <a:spcBef>
                          <a:spcPts val="0"/>
                        </a:spcBef>
                        <a:spcAft>
                          <a:spcPts val="0"/>
                        </a:spcAft>
                        <a:buNone/>
                      </a:pPr>
                      <a:r>
                        <a:rPr lang="en-US" sz="1300" b="1"/>
                        <a:t>Black </a:t>
                      </a:r>
                      <a:endParaRPr/>
                    </a:p>
                  </a:txBody>
                  <a:tcPr marL="91450" marR="91450" marT="45725" marB="45725"/>
                </a:tc>
                <a:tc>
                  <a:txBody>
                    <a:bodyPr/>
                    <a:lstStyle/>
                    <a:p>
                      <a:pPr marL="0" marR="0" lvl="0" indent="0" algn="l" rtl="0">
                        <a:spcBef>
                          <a:spcPts val="0"/>
                        </a:spcBef>
                        <a:spcAft>
                          <a:spcPts val="0"/>
                        </a:spcAft>
                        <a:buNone/>
                      </a:pPr>
                      <a:r>
                        <a:rPr lang="en-US" sz="1300"/>
                        <a:t>274</a:t>
                      </a:r>
                      <a:endParaRPr sz="1300"/>
                    </a:p>
                  </a:txBody>
                  <a:tcPr marL="91450" marR="91450" marT="45725" marB="45725"/>
                </a:tc>
                <a:tc>
                  <a:txBody>
                    <a:bodyPr/>
                    <a:lstStyle/>
                    <a:p>
                      <a:pPr marL="0" marR="0" lvl="0" indent="0" algn="l" rtl="0">
                        <a:spcBef>
                          <a:spcPts val="0"/>
                        </a:spcBef>
                        <a:spcAft>
                          <a:spcPts val="0"/>
                        </a:spcAft>
                        <a:buNone/>
                      </a:pPr>
                      <a:r>
                        <a:rPr lang="en-US" sz="1300"/>
                        <a:t>0.07</a:t>
                      </a:r>
                      <a:endParaRPr sz="1300"/>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302050">
                <a:tc>
                  <a:txBody>
                    <a:bodyPr/>
                    <a:lstStyle/>
                    <a:p>
                      <a:pPr marL="0" marR="0" lvl="0" indent="0" algn="l" rtl="0">
                        <a:spcBef>
                          <a:spcPts val="0"/>
                        </a:spcBef>
                        <a:spcAft>
                          <a:spcPts val="0"/>
                        </a:spcAft>
                        <a:buNone/>
                      </a:pPr>
                      <a:r>
                        <a:rPr lang="en-US" sz="1300" b="1"/>
                        <a:t>Hispanic</a:t>
                      </a:r>
                      <a:endParaRPr/>
                    </a:p>
                  </a:txBody>
                  <a:tcPr marL="91450" marR="91450" marT="45725" marB="45725"/>
                </a:tc>
                <a:tc>
                  <a:txBody>
                    <a:bodyPr/>
                    <a:lstStyle/>
                    <a:p>
                      <a:pPr marL="0" marR="0" lvl="0" indent="0" algn="l" rtl="0">
                        <a:spcBef>
                          <a:spcPts val="0"/>
                        </a:spcBef>
                        <a:spcAft>
                          <a:spcPts val="0"/>
                        </a:spcAft>
                        <a:buNone/>
                      </a:pPr>
                      <a:r>
                        <a:rPr lang="en-US" sz="1300"/>
                        <a:t>N/A</a:t>
                      </a:r>
                      <a:endParaRPr sz="1300"/>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US" sz="1300"/>
                        <a:t>N/A</a:t>
                      </a:r>
                      <a:endParaRPr sz="13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228600">
                <a:tc>
                  <a:txBody>
                    <a:bodyPr/>
                    <a:lstStyle/>
                    <a:p>
                      <a:pPr marL="0" marR="0" lvl="0" indent="0" algn="l" rtl="0">
                        <a:spcBef>
                          <a:spcPts val="0"/>
                        </a:spcBef>
                        <a:spcAft>
                          <a:spcPts val="0"/>
                        </a:spcAft>
                        <a:buNone/>
                      </a:pPr>
                      <a:r>
                        <a:rPr lang="en-US" sz="1300" b="1"/>
                        <a:t>Multi-race</a:t>
                      </a:r>
                      <a:endParaRPr/>
                    </a:p>
                  </a:txBody>
                  <a:tcPr marL="91450" marR="91450" marT="45725" marB="45725"/>
                </a:tc>
                <a:tc>
                  <a:txBody>
                    <a:bodyPr/>
                    <a:lstStyle/>
                    <a:p>
                      <a:pPr marL="0" marR="0" lvl="0" indent="0" algn="l" rtl="0">
                        <a:spcBef>
                          <a:spcPts val="0"/>
                        </a:spcBef>
                        <a:spcAft>
                          <a:spcPts val="0"/>
                        </a:spcAft>
                        <a:buNone/>
                      </a:pPr>
                      <a:r>
                        <a:rPr lang="en-US" sz="1300"/>
                        <a:t>N/A</a:t>
                      </a:r>
                      <a:endParaRPr sz="1300"/>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US" sz="1300"/>
                        <a:t>N/A</a:t>
                      </a:r>
                      <a:endParaRPr sz="13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235950">
                <a:tc>
                  <a:txBody>
                    <a:bodyPr/>
                    <a:lstStyle/>
                    <a:p>
                      <a:pPr marL="0" marR="0" lvl="0" indent="0" algn="l" rtl="0">
                        <a:spcBef>
                          <a:spcPts val="0"/>
                        </a:spcBef>
                        <a:spcAft>
                          <a:spcPts val="0"/>
                        </a:spcAft>
                        <a:buNone/>
                      </a:pPr>
                      <a:r>
                        <a:rPr lang="en-US" sz="1300" b="1"/>
                        <a:t>White</a:t>
                      </a:r>
                      <a:endParaRPr/>
                    </a:p>
                  </a:txBody>
                  <a:tcPr marL="91450" marR="91450" marT="45725" marB="45725"/>
                </a:tc>
                <a:tc>
                  <a:txBody>
                    <a:bodyPr/>
                    <a:lstStyle/>
                    <a:p>
                      <a:pPr marL="0" marR="0" lvl="0" indent="0" algn="l" rtl="0">
                        <a:spcBef>
                          <a:spcPts val="0"/>
                        </a:spcBef>
                        <a:spcAft>
                          <a:spcPts val="0"/>
                        </a:spcAft>
                        <a:buNone/>
                      </a:pPr>
                      <a:r>
                        <a:rPr lang="en-US" sz="1300"/>
                        <a:t>N/A</a:t>
                      </a:r>
                      <a:endParaRPr sz="1300"/>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US" sz="1300"/>
                        <a:t>N/A</a:t>
                      </a:r>
                      <a:endParaRPr sz="13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303675">
                <a:tc>
                  <a:txBody>
                    <a:bodyPr/>
                    <a:lstStyle/>
                    <a:p>
                      <a:pPr marL="0" marR="0" lvl="0" indent="0" algn="l" rtl="0">
                        <a:spcBef>
                          <a:spcPts val="0"/>
                        </a:spcBef>
                        <a:spcAft>
                          <a:spcPts val="0"/>
                        </a:spcAft>
                        <a:buNone/>
                      </a:pPr>
                      <a:r>
                        <a:rPr lang="en-US" sz="1300" b="1"/>
                        <a:t>Asian</a:t>
                      </a:r>
                      <a:endParaRPr sz="1300" b="1"/>
                    </a:p>
                  </a:txBody>
                  <a:tcPr marL="91450" marR="91450" marT="45725" marB="45725"/>
                </a:tc>
                <a:tc>
                  <a:txBody>
                    <a:bodyPr/>
                    <a:lstStyle/>
                    <a:p>
                      <a:pPr marL="0" marR="0" lvl="0" indent="0" algn="l" rtl="0">
                        <a:spcBef>
                          <a:spcPts val="0"/>
                        </a:spcBef>
                        <a:spcAft>
                          <a:spcPts val="0"/>
                        </a:spcAft>
                        <a:buNone/>
                      </a:pPr>
                      <a:r>
                        <a:rPr lang="en-US" sz="1300"/>
                        <a:t>N/A</a:t>
                      </a:r>
                      <a:endParaRPr sz="1300"/>
                    </a:p>
                  </a:txBody>
                  <a:tcPr marL="91450" marR="91450" marT="45725" marB="45725">
                    <a:lnR w="12700" cap="flat" cmpd="sng">
                      <a:solidFill>
                        <a:srgbClr val="FFFFFF"/>
                      </a:solidFill>
                      <a:prstDash val="solid"/>
                      <a:round/>
                      <a:headEnd type="none" w="sm" len="sm"/>
                      <a:tailEnd type="none" w="sm" len="sm"/>
                    </a:lnR>
                  </a:tcPr>
                </a:tc>
                <a:tc>
                  <a:txBody>
                    <a:bodyPr/>
                    <a:lstStyle/>
                    <a:p>
                      <a:pPr marL="0" marR="0" lvl="0" indent="0" algn="l" rtl="0">
                        <a:spcBef>
                          <a:spcPts val="0"/>
                        </a:spcBef>
                        <a:spcAft>
                          <a:spcPts val="0"/>
                        </a:spcAft>
                        <a:buNone/>
                      </a:pPr>
                      <a:r>
                        <a:rPr lang="en-US" sz="1300"/>
                        <a:t>N/A</a:t>
                      </a:r>
                      <a:endParaRPr sz="13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38" name="Google Shape;938;p135"/>
          <p:cNvSpPr txBox="1"/>
          <p:nvPr/>
        </p:nvSpPr>
        <p:spPr>
          <a:xfrm>
            <a:off x="8977850" y="2000075"/>
            <a:ext cx="651300" cy="400200"/>
          </a:xfrm>
          <a:prstGeom prst="rect">
            <a:avLst/>
          </a:prstGeom>
          <a:noFill/>
          <a:ln>
            <a:noFill/>
          </a:ln>
        </p:spPr>
        <p:txBody>
          <a:bodyPr spcFirstLastPara="1" wrap="square" lIns="91425" tIns="91425" rIns="91425" bIns="91425" anchor="t" anchorCtr="0">
            <a:spAutoFit/>
          </a:bodyPr>
          <a:lstStyle/>
          <a:p>
            <a:pPr>
              <a:buClr>
                <a:srgbClr val="000000"/>
              </a:buClr>
            </a:pPr>
            <a:r>
              <a:rPr lang="en-US" sz="1400" kern="0">
                <a:solidFill>
                  <a:srgbClr val="000000"/>
                </a:solidFill>
                <a:latin typeface="Arial"/>
                <a:cs typeface="Arial"/>
                <a:sym typeface="Arial"/>
              </a:rPr>
              <a:t>0.09</a:t>
            </a:r>
            <a:endParaRPr sz="1400"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36"/>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11</a:t>
            </a:fld>
            <a:endParaRPr kern="0">
              <a:solidFill>
                <a:srgbClr val="000000"/>
              </a:solidFill>
            </a:endParaRPr>
          </a:p>
        </p:txBody>
      </p:sp>
      <p:pic>
        <p:nvPicPr>
          <p:cNvPr id="944" name="Google Shape;944;p136"/>
          <p:cNvPicPr preferRelativeResize="0"/>
          <p:nvPr/>
        </p:nvPicPr>
        <p:blipFill>
          <a:blip r:embed="rId3">
            <a:alphaModFix/>
          </a:blip>
          <a:stretch>
            <a:fillRect/>
          </a:stretch>
        </p:blipFill>
        <p:spPr>
          <a:xfrm>
            <a:off x="1676401" y="2611500"/>
            <a:ext cx="8839201" cy="649526"/>
          </a:xfrm>
          <a:prstGeom prst="rect">
            <a:avLst/>
          </a:prstGeom>
          <a:noFill/>
          <a:ln>
            <a:noFill/>
          </a:ln>
        </p:spPr>
      </p:pic>
      <p:pic>
        <p:nvPicPr>
          <p:cNvPr id="945" name="Google Shape;945;p136"/>
          <p:cNvPicPr preferRelativeResize="0"/>
          <p:nvPr/>
        </p:nvPicPr>
        <p:blipFill>
          <a:blip r:embed="rId4">
            <a:alphaModFix/>
          </a:blip>
          <a:stretch>
            <a:fillRect/>
          </a:stretch>
        </p:blipFill>
        <p:spPr>
          <a:xfrm>
            <a:off x="1676400" y="3886927"/>
            <a:ext cx="8839200" cy="717833"/>
          </a:xfrm>
          <a:prstGeom prst="rect">
            <a:avLst/>
          </a:prstGeom>
          <a:noFill/>
          <a:ln>
            <a:noFill/>
          </a:ln>
        </p:spPr>
      </p:pic>
      <p:pic>
        <p:nvPicPr>
          <p:cNvPr id="946" name="Google Shape;946;p136"/>
          <p:cNvPicPr preferRelativeResize="0"/>
          <p:nvPr/>
        </p:nvPicPr>
        <p:blipFill>
          <a:blip r:embed="rId5">
            <a:alphaModFix/>
          </a:blip>
          <a:stretch>
            <a:fillRect/>
          </a:stretch>
        </p:blipFill>
        <p:spPr>
          <a:xfrm>
            <a:off x="1676400" y="4826425"/>
            <a:ext cx="6003000" cy="770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37"/>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12</a:t>
            </a:fld>
            <a:endParaRPr kern="0">
              <a:solidFill>
                <a:srgbClr val="000000"/>
              </a:solidFill>
            </a:endParaRPr>
          </a:p>
        </p:txBody>
      </p:sp>
      <p:graphicFrame>
        <p:nvGraphicFramePr>
          <p:cNvPr id="952" name="Google Shape;952;p137"/>
          <p:cNvGraphicFramePr/>
          <p:nvPr/>
        </p:nvGraphicFramePr>
        <p:xfrm>
          <a:off x="1716914" y="2193089"/>
          <a:ext cx="4821250" cy="1824275"/>
        </p:xfrm>
        <a:graphic>
          <a:graphicData uri="http://schemas.openxmlformats.org/drawingml/2006/table">
            <a:tbl>
              <a:tblPr firstRow="1" bandRow="1">
                <a:noFill/>
              </a:tblPr>
              <a:tblGrid>
                <a:gridCol w="903725">
                  <a:extLst>
                    <a:ext uri="{9D8B030D-6E8A-4147-A177-3AD203B41FA5}">
                      <a16:colId xmlns:a16="http://schemas.microsoft.com/office/drawing/2014/main" val="20000"/>
                    </a:ext>
                  </a:extLst>
                </a:gridCol>
                <a:gridCol w="1019900">
                  <a:extLst>
                    <a:ext uri="{9D8B030D-6E8A-4147-A177-3AD203B41FA5}">
                      <a16:colId xmlns:a16="http://schemas.microsoft.com/office/drawing/2014/main" val="20001"/>
                    </a:ext>
                  </a:extLst>
                </a:gridCol>
                <a:gridCol w="955475">
                  <a:extLst>
                    <a:ext uri="{9D8B030D-6E8A-4147-A177-3AD203B41FA5}">
                      <a16:colId xmlns:a16="http://schemas.microsoft.com/office/drawing/2014/main" val="20002"/>
                    </a:ext>
                  </a:extLst>
                </a:gridCol>
                <a:gridCol w="916600">
                  <a:extLst>
                    <a:ext uri="{9D8B030D-6E8A-4147-A177-3AD203B41FA5}">
                      <a16:colId xmlns:a16="http://schemas.microsoft.com/office/drawing/2014/main" val="20003"/>
                    </a:ext>
                  </a:extLst>
                </a:gridCol>
                <a:gridCol w="1025550">
                  <a:extLst>
                    <a:ext uri="{9D8B030D-6E8A-4147-A177-3AD203B41FA5}">
                      <a16:colId xmlns:a16="http://schemas.microsoft.com/office/drawing/2014/main" val="20004"/>
                    </a:ext>
                  </a:extLst>
                </a:gridCol>
              </a:tblGrid>
              <a:tr h="330725">
                <a:tc>
                  <a:txBody>
                    <a:bodyPr/>
                    <a:lstStyle/>
                    <a:p>
                      <a:pPr marL="0" marR="0" lvl="0" indent="0" algn="l" rtl="0">
                        <a:spcBef>
                          <a:spcPts val="0"/>
                        </a:spcBef>
                        <a:spcAft>
                          <a:spcPts val="0"/>
                        </a:spcAft>
                        <a:buNone/>
                      </a:pPr>
                      <a:r>
                        <a:rPr lang="en-US" sz="1400"/>
                        <a:t>Program</a:t>
                      </a:r>
                      <a:endParaRPr/>
                    </a:p>
                  </a:txBody>
                  <a:tcPr marL="91450" marR="91450" marT="45725" marB="45725" anchor="b"/>
                </a:tc>
                <a:tc gridSpan="2">
                  <a:txBody>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Avg. Daily Use (Mins)</a:t>
                      </a:r>
                      <a:endParaRPr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tc gridSpan="2">
                  <a:txBody>
                    <a:bodyPr/>
                    <a:lstStyle/>
                    <a:p>
                      <a:pPr marL="0" lvl="0" indent="0" algn="ctr" rtl="0">
                        <a:spcBef>
                          <a:spcPts val="0"/>
                        </a:spcBef>
                        <a:spcAft>
                          <a:spcPts val="0"/>
                        </a:spcAft>
                        <a:buNone/>
                      </a:pPr>
                      <a:r>
                        <a:rPr lang="en-US" b="1">
                          <a:solidFill>
                            <a:srgbClr val="FFFFFF"/>
                          </a:solidFill>
                          <a:latin typeface="Calibri"/>
                          <a:ea typeface="Calibri"/>
                          <a:cs typeface="Calibri"/>
                          <a:sym typeface="Calibri"/>
                        </a:rPr>
                        <a:t>Avg. Weekly Use (Days)</a:t>
                      </a:r>
                      <a:endParaRPr b="1">
                        <a:solidFill>
                          <a:srgbClr val="FFFFFF"/>
                        </a:solidFill>
                        <a:latin typeface="Calibri"/>
                        <a:ea typeface="Calibri"/>
                        <a:cs typeface="Calibri"/>
                        <a:sym typeface="Calibri"/>
                      </a:endParaRPr>
                    </a:p>
                  </a:txBody>
                  <a:tcPr marL="91450" marR="91450" marT="45725" marB="45725" anchor="b"/>
                </a:tc>
                <a:tc hMerge="1">
                  <a:txBody>
                    <a:bodyPr/>
                    <a:lstStyle/>
                    <a:p>
                      <a:endParaRPr lang="en-US"/>
                    </a:p>
                  </a:txBody>
                  <a:tcPr/>
                </a:tc>
                <a:extLst>
                  <a:ext uri="{0D108BD9-81ED-4DB2-BD59-A6C34878D82A}">
                    <a16:rowId xmlns:a16="http://schemas.microsoft.com/office/drawing/2014/main" val="10000"/>
                  </a:ext>
                </a:extLst>
              </a:tr>
              <a:tr h="330725">
                <a:tc>
                  <a:txBody>
                    <a:bodyPr/>
                    <a:lstStyle/>
                    <a:p>
                      <a:pPr marL="0" marR="0" lvl="0" indent="0" algn="l" rtl="0">
                        <a:spcBef>
                          <a:spcPts val="0"/>
                        </a:spcBef>
                        <a:spcAft>
                          <a:spcPts val="0"/>
                        </a:spcAft>
                        <a:buNone/>
                      </a:pPr>
                      <a:endParaRPr sz="1400"/>
                    </a:p>
                  </a:txBody>
                  <a:tcPr marL="91450" marR="91450" marT="45725" marB="45725" anchor="b"/>
                </a:tc>
                <a:tc>
                  <a:txBody>
                    <a:bodyPr/>
                    <a:lstStyle/>
                    <a:p>
                      <a:pPr marL="0" marR="0" lvl="0" indent="0" algn="ctr" rtl="0">
                        <a:spcBef>
                          <a:spcPts val="0"/>
                        </a:spcBef>
                        <a:spcAft>
                          <a:spcPts val="0"/>
                        </a:spcAft>
                        <a:buNone/>
                      </a:pPr>
                      <a:r>
                        <a:rPr lang="en-US"/>
                        <a:t>Spring 2022*</a:t>
                      </a:r>
                      <a:endParaRPr sz="1400"/>
                    </a:p>
                  </a:txBody>
                  <a:tcPr marL="91450" marR="91450" marT="45725" marB="45725" anchor="b"/>
                </a:tc>
                <a:tc>
                  <a:txBody>
                    <a:bodyPr/>
                    <a:lstStyle/>
                    <a:p>
                      <a:pPr marL="0" marR="0" lvl="0" indent="0" algn="ctr" rtl="0">
                        <a:spcBef>
                          <a:spcPts val="0"/>
                        </a:spcBef>
                        <a:spcAft>
                          <a:spcPts val="0"/>
                        </a:spcAft>
                        <a:buNone/>
                      </a:pPr>
                      <a:r>
                        <a:rPr lang="en-US"/>
                        <a:t>Fall </a:t>
                      </a:r>
                      <a:endParaRPr/>
                    </a:p>
                    <a:p>
                      <a:pPr marL="0" marR="0" lvl="0" indent="0" algn="ctr" rtl="0">
                        <a:spcBef>
                          <a:spcPts val="0"/>
                        </a:spcBef>
                        <a:spcAft>
                          <a:spcPts val="0"/>
                        </a:spcAft>
                        <a:buNone/>
                      </a:pPr>
                      <a:r>
                        <a:rPr lang="en-US"/>
                        <a:t>2022**</a:t>
                      </a:r>
                      <a:endParaRPr sz="1400"/>
                    </a:p>
                  </a:txBody>
                  <a:tcPr marL="91450" marR="91450" marT="45725" marB="45725" anchor="b"/>
                </a:tc>
                <a:tc>
                  <a:txBody>
                    <a:bodyPr/>
                    <a:lstStyle/>
                    <a:p>
                      <a:pPr marL="0" marR="0" lvl="0" indent="0" algn="ctr" rtl="0">
                        <a:spcBef>
                          <a:spcPts val="0"/>
                        </a:spcBef>
                        <a:spcAft>
                          <a:spcPts val="0"/>
                        </a:spcAft>
                        <a:buNone/>
                      </a:pPr>
                      <a:r>
                        <a:rPr lang="en-US"/>
                        <a:t>Spring 2022</a:t>
                      </a:r>
                      <a:endParaRPr sz="1400"/>
                    </a:p>
                  </a:txBody>
                  <a:tcPr marL="91450" marR="91450" marT="45725" marB="45725" anchor="b"/>
                </a:tc>
                <a:tc>
                  <a:txBody>
                    <a:bodyPr/>
                    <a:lstStyle/>
                    <a:p>
                      <a:pPr marL="0" marR="0" lvl="0" indent="0" algn="ctr" rtl="0">
                        <a:spcBef>
                          <a:spcPts val="0"/>
                        </a:spcBef>
                        <a:spcAft>
                          <a:spcPts val="0"/>
                        </a:spcAft>
                        <a:buNone/>
                      </a:pPr>
                      <a:r>
                        <a:rPr lang="en-US"/>
                        <a:t>Fall </a:t>
                      </a:r>
                      <a:endParaRPr/>
                    </a:p>
                    <a:p>
                      <a:pPr marL="0" marR="0" lvl="0" indent="0" algn="ctr" rtl="0">
                        <a:spcBef>
                          <a:spcPts val="0"/>
                        </a:spcBef>
                        <a:spcAft>
                          <a:spcPts val="0"/>
                        </a:spcAft>
                        <a:buNone/>
                      </a:pPr>
                      <a:r>
                        <a:rPr lang="en-US"/>
                        <a:t>2022</a:t>
                      </a:r>
                      <a:endParaRPr/>
                    </a:p>
                  </a:txBody>
                  <a:tcPr marL="91450" marR="91450" marT="45725" marB="45725" anchor="b"/>
                </a:tc>
                <a:extLst>
                  <a:ext uri="{0D108BD9-81ED-4DB2-BD59-A6C34878D82A}">
                    <a16:rowId xmlns:a16="http://schemas.microsoft.com/office/drawing/2014/main" val="10001"/>
                  </a:ext>
                </a:extLst>
              </a:tr>
              <a:tr h="289575">
                <a:tc>
                  <a:txBody>
                    <a:bodyPr/>
                    <a:lstStyle/>
                    <a:p>
                      <a:pPr marL="0" marR="0" lvl="0" indent="0" algn="l" rtl="0">
                        <a:spcBef>
                          <a:spcPts val="0"/>
                        </a:spcBef>
                        <a:spcAft>
                          <a:spcPts val="0"/>
                        </a:spcAft>
                        <a:buNone/>
                      </a:pPr>
                      <a:r>
                        <a:rPr lang="en-US" sz="1300"/>
                        <a:t>System 44</a:t>
                      </a:r>
                      <a:endParaRPr sz="1300"/>
                    </a:p>
                  </a:txBody>
                  <a:tcPr marL="91450" marR="91450" marT="45725" marB="45725"/>
                </a:tc>
                <a:tc>
                  <a:txBody>
                    <a:bodyPr/>
                    <a:lstStyle/>
                    <a:p>
                      <a:pPr marL="0" marR="0" lvl="0" indent="0" algn="ctr" rtl="0">
                        <a:spcBef>
                          <a:spcPts val="0"/>
                        </a:spcBef>
                        <a:spcAft>
                          <a:spcPts val="0"/>
                        </a:spcAft>
                        <a:buNone/>
                      </a:pPr>
                      <a:r>
                        <a:rPr lang="en-US" sz="1300"/>
                        <a:t>22.4  minutes</a:t>
                      </a:r>
                      <a:endParaRPr sz="1300"/>
                    </a:p>
                  </a:txBody>
                  <a:tcPr marL="91450" marR="91450" marT="45725" marB="45725"/>
                </a:tc>
                <a:tc>
                  <a:txBody>
                    <a:bodyPr/>
                    <a:lstStyle/>
                    <a:p>
                      <a:pPr marL="0" lvl="0" indent="0" algn="ctr" rtl="0">
                        <a:spcBef>
                          <a:spcPts val="0"/>
                        </a:spcBef>
                        <a:spcAft>
                          <a:spcPts val="0"/>
                        </a:spcAft>
                        <a:buNone/>
                      </a:pPr>
                      <a:r>
                        <a:rPr lang="en-US" sz="1300">
                          <a:solidFill>
                            <a:schemeClr val="dk1"/>
                          </a:solidFill>
                        </a:rPr>
                        <a:t>18.3 minutes</a:t>
                      </a:r>
                      <a:endParaRPr sz="1300"/>
                    </a:p>
                  </a:txBody>
                  <a:tcPr marL="91450" marR="91450" marT="45725" marB="45725"/>
                </a:tc>
                <a:tc>
                  <a:txBody>
                    <a:bodyPr/>
                    <a:lstStyle/>
                    <a:p>
                      <a:pPr marL="0" marR="0" lvl="0" indent="0" algn="ctr" rtl="0">
                        <a:spcBef>
                          <a:spcPts val="0"/>
                        </a:spcBef>
                        <a:spcAft>
                          <a:spcPts val="0"/>
                        </a:spcAft>
                        <a:buNone/>
                      </a:pPr>
                      <a:r>
                        <a:rPr lang="en-US" sz="1300"/>
                        <a:t>2.8 days</a:t>
                      </a:r>
                      <a:endParaRPr sz="1300"/>
                    </a:p>
                  </a:txBody>
                  <a:tcPr marL="91450" marR="91450" marT="45725" marB="45725"/>
                </a:tc>
                <a:tc>
                  <a:txBody>
                    <a:bodyPr/>
                    <a:lstStyle/>
                    <a:p>
                      <a:pPr marL="0" lvl="0" indent="0" algn="ctr" rtl="0">
                        <a:spcBef>
                          <a:spcPts val="0"/>
                        </a:spcBef>
                        <a:spcAft>
                          <a:spcPts val="0"/>
                        </a:spcAft>
                        <a:buClr>
                          <a:schemeClr val="dk1"/>
                        </a:buClr>
                        <a:buSzPts val="1100"/>
                        <a:buFont typeface="Arial"/>
                        <a:buNone/>
                      </a:pPr>
                      <a:r>
                        <a:rPr lang="en-US" sz="1300">
                          <a:solidFill>
                            <a:schemeClr val="dk1"/>
                          </a:solidFill>
                        </a:rPr>
                        <a:t>2.4 days</a:t>
                      </a:r>
                      <a:endParaRPr sz="1300"/>
                    </a:p>
                  </a:txBody>
                  <a:tcPr marL="91450" marR="91450" marT="45725" marB="45725"/>
                </a:tc>
                <a:extLst>
                  <a:ext uri="{0D108BD9-81ED-4DB2-BD59-A6C34878D82A}">
                    <a16:rowId xmlns:a16="http://schemas.microsoft.com/office/drawing/2014/main" val="10002"/>
                  </a:ext>
                </a:extLst>
              </a:tr>
              <a:tr h="289575">
                <a:tc>
                  <a:txBody>
                    <a:bodyPr/>
                    <a:lstStyle/>
                    <a:p>
                      <a:pPr marL="0" marR="0" lvl="0" indent="0" algn="l" rtl="0">
                        <a:spcBef>
                          <a:spcPts val="0"/>
                        </a:spcBef>
                        <a:spcAft>
                          <a:spcPts val="0"/>
                        </a:spcAft>
                        <a:buNone/>
                      </a:pPr>
                      <a:r>
                        <a:rPr lang="en-US" sz="1300"/>
                        <a:t>iRead</a:t>
                      </a:r>
                      <a:endParaRPr sz="1300"/>
                    </a:p>
                  </a:txBody>
                  <a:tcPr marL="91450" marR="91450" marT="45725" marB="45725"/>
                </a:tc>
                <a:tc>
                  <a:txBody>
                    <a:bodyPr/>
                    <a:lstStyle/>
                    <a:p>
                      <a:pPr marL="0" marR="0" lvl="0" indent="0" algn="ctr" rtl="0">
                        <a:spcBef>
                          <a:spcPts val="0"/>
                        </a:spcBef>
                        <a:spcAft>
                          <a:spcPts val="0"/>
                        </a:spcAft>
                        <a:buNone/>
                      </a:pPr>
                      <a:r>
                        <a:rPr lang="en-US" sz="1300"/>
                        <a:t>29.9 minutes </a:t>
                      </a:r>
                      <a:endParaRPr sz="1300"/>
                    </a:p>
                  </a:txBody>
                  <a:tcPr marL="91450" marR="91450" marT="45725" marB="45725"/>
                </a:tc>
                <a:tc>
                  <a:txBody>
                    <a:bodyPr/>
                    <a:lstStyle/>
                    <a:p>
                      <a:pPr marL="0" lvl="0" indent="0" algn="ctr" rtl="0">
                        <a:spcBef>
                          <a:spcPts val="0"/>
                        </a:spcBef>
                        <a:spcAft>
                          <a:spcPts val="0"/>
                        </a:spcAft>
                        <a:buNone/>
                      </a:pPr>
                      <a:r>
                        <a:rPr lang="en-US" sz="1300">
                          <a:solidFill>
                            <a:schemeClr val="dk1"/>
                          </a:solidFill>
                        </a:rPr>
                        <a:t>29.3 minutes </a:t>
                      </a:r>
                      <a:endParaRPr sz="1300"/>
                    </a:p>
                  </a:txBody>
                  <a:tcPr marL="91450" marR="91450" marT="45725" marB="45725"/>
                </a:tc>
                <a:tc>
                  <a:txBody>
                    <a:bodyPr/>
                    <a:lstStyle/>
                    <a:p>
                      <a:pPr marL="0" marR="0" lvl="0" indent="0" algn="ctr" rtl="0">
                        <a:spcBef>
                          <a:spcPts val="0"/>
                        </a:spcBef>
                        <a:spcAft>
                          <a:spcPts val="0"/>
                        </a:spcAft>
                        <a:buNone/>
                      </a:pPr>
                      <a:r>
                        <a:rPr lang="en-US" sz="1300"/>
                        <a:t>2.7 days </a:t>
                      </a:r>
                      <a:endParaRPr sz="1300"/>
                    </a:p>
                  </a:txBody>
                  <a:tcPr marL="91450" marR="91450" marT="45725" marB="45725"/>
                </a:tc>
                <a:tc>
                  <a:txBody>
                    <a:bodyPr/>
                    <a:lstStyle/>
                    <a:p>
                      <a:pPr marL="0" lvl="0" indent="0" algn="ctr" rtl="0">
                        <a:spcBef>
                          <a:spcPts val="0"/>
                        </a:spcBef>
                        <a:spcAft>
                          <a:spcPts val="0"/>
                        </a:spcAft>
                        <a:buClr>
                          <a:schemeClr val="dk1"/>
                        </a:buClr>
                        <a:buSzPts val="1100"/>
                        <a:buFont typeface="Arial"/>
                        <a:buNone/>
                      </a:pPr>
                      <a:r>
                        <a:rPr lang="en-US" sz="1300">
                          <a:solidFill>
                            <a:schemeClr val="dk1"/>
                          </a:solidFill>
                        </a:rPr>
                        <a:t>2.0 days </a:t>
                      </a:r>
                      <a:endParaRPr sz="1300"/>
                    </a:p>
                  </a:txBody>
                  <a:tcPr marL="91450" marR="91450" marT="45725" marB="45725"/>
                </a:tc>
                <a:extLst>
                  <a:ext uri="{0D108BD9-81ED-4DB2-BD59-A6C34878D82A}">
                    <a16:rowId xmlns:a16="http://schemas.microsoft.com/office/drawing/2014/main" val="10003"/>
                  </a:ext>
                </a:extLst>
              </a:tr>
            </a:tbl>
          </a:graphicData>
        </a:graphic>
      </p:graphicFrame>
      <p:sp>
        <p:nvSpPr>
          <p:cNvPr id="953" name="Google Shape;953;p137"/>
          <p:cNvSpPr txBox="1"/>
          <p:nvPr/>
        </p:nvSpPr>
        <p:spPr>
          <a:xfrm>
            <a:off x="1524000" y="5353575"/>
            <a:ext cx="3591600" cy="831300"/>
          </a:xfrm>
          <a:prstGeom prst="rect">
            <a:avLst/>
          </a:prstGeom>
          <a:noFill/>
          <a:ln>
            <a:noFill/>
          </a:ln>
        </p:spPr>
        <p:txBody>
          <a:bodyPr spcFirstLastPara="1" wrap="square" lIns="91425" tIns="91425" rIns="91425" bIns="91425" anchor="t" anchorCtr="0">
            <a:spAutoFit/>
          </a:bodyPr>
          <a:lstStyle/>
          <a:p>
            <a:pPr>
              <a:buClr>
                <a:srgbClr val="000000"/>
              </a:buClr>
            </a:pPr>
            <a:r>
              <a:rPr lang="en-US" sz="1400" kern="0">
                <a:solidFill>
                  <a:srgbClr val="000000"/>
                </a:solidFill>
                <a:latin typeface="Calibri"/>
                <a:ea typeface="Calibri"/>
                <a:cs typeface="Calibri"/>
                <a:sym typeface="Calibri"/>
              </a:rPr>
              <a:t>*Spring 2022: As of April 30, 2022</a:t>
            </a:r>
            <a:endParaRPr sz="1400" kern="0">
              <a:solidFill>
                <a:srgbClr val="000000"/>
              </a:solidFill>
              <a:latin typeface="Calibri"/>
              <a:ea typeface="Calibri"/>
              <a:cs typeface="Calibri"/>
              <a:sym typeface="Calibri"/>
            </a:endParaRPr>
          </a:p>
          <a:p>
            <a:pPr>
              <a:buClr>
                <a:srgbClr val="000000"/>
              </a:buClr>
              <a:buSzPts val="1100"/>
            </a:pPr>
            <a:r>
              <a:rPr lang="en-US" sz="1400" kern="0">
                <a:solidFill>
                  <a:srgbClr val="000000"/>
                </a:solidFill>
                <a:latin typeface="Calibri"/>
                <a:ea typeface="Calibri"/>
                <a:cs typeface="Calibri"/>
                <a:sym typeface="Calibri"/>
              </a:rPr>
              <a:t>**Fall 2022: As of September 16th, 2022</a:t>
            </a:r>
            <a:endParaRPr sz="1400" kern="0">
              <a:solidFill>
                <a:srgbClr val="000000"/>
              </a:solidFill>
              <a:latin typeface="Calibri"/>
              <a:ea typeface="Calibri"/>
              <a:cs typeface="Calibri"/>
              <a:sym typeface="Calibri"/>
            </a:endParaRPr>
          </a:p>
          <a:p>
            <a:pPr>
              <a:buClr>
                <a:srgbClr val="000000"/>
              </a:buClr>
            </a:pPr>
            <a:endParaRPr sz="1400" kern="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38"/>
          <p:cNvSpPr txBox="1">
            <a:spLocks noGrp="1"/>
          </p:cNvSpPr>
          <p:nvPr>
            <p:ph type="sldNum" idx="12"/>
          </p:nvPr>
        </p:nvSpPr>
        <p:spPr>
          <a:xfrm>
            <a:off x="7981950" y="6356352"/>
            <a:ext cx="2057400" cy="365125"/>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13</a:t>
            </a:fld>
            <a:endParaRPr kern="0">
              <a:solidFill>
                <a:srgbClr val="000000"/>
              </a:solidFill>
            </a:endParaRPr>
          </a:p>
        </p:txBody>
      </p:sp>
      <p:graphicFrame>
        <p:nvGraphicFramePr>
          <p:cNvPr id="959" name="Google Shape;959;p138"/>
          <p:cNvGraphicFramePr/>
          <p:nvPr>
            <p:extLst>
              <p:ext uri="{D42A27DB-BD31-4B8C-83A1-F6EECF244321}">
                <p14:modId xmlns:p14="http://schemas.microsoft.com/office/powerpoint/2010/main" val="2400399219"/>
              </p:ext>
            </p:extLst>
          </p:nvPr>
        </p:nvGraphicFramePr>
        <p:xfrm>
          <a:off x="265044" y="1367563"/>
          <a:ext cx="11661912" cy="4237749"/>
        </p:xfrm>
        <a:graphic>
          <a:graphicData uri="http://schemas.openxmlformats.org/drawingml/2006/table">
            <a:tbl>
              <a:tblPr firstRow="1" bandRow="1">
                <a:noFill/>
              </a:tblPr>
              <a:tblGrid>
                <a:gridCol w="1616879">
                  <a:extLst>
                    <a:ext uri="{9D8B030D-6E8A-4147-A177-3AD203B41FA5}">
                      <a16:colId xmlns:a16="http://schemas.microsoft.com/office/drawing/2014/main" val="20000"/>
                    </a:ext>
                  </a:extLst>
                </a:gridCol>
                <a:gridCol w="3617185">
                  <a:extLst>
                    <a:ext uri="{9D8B030D-6E8A-4147-A177-3AD203B41FA5}">
                      <a16:colId xmlns:a16="http://schemas.microsoft.com/office/drawing/2014/main" val="20001"/>
                    </a:ext>
                  </a:extLst>
                </a:gridCol>
                <a:gridCol w="6427848">
                  <a:extLst>
                    <a:ext uri="{9D8B030D-6E8A-4147-A177-3AD203B41FA5}">
                      <a16:colId xmlns:a16="http://schemas.microsoft.com/office/drawing/2014/main" val="20002"/>
                    </a:ext>
                  </a:extLst>
                </a:gridCol>
              </a:tblGrid>
              <a:tr h="307100">
                <a:tc>
                  <a:txBody>
                    <a:bodyPr/>
                    <a:lstStyle/>
                    <a:p>
                      <a:pPr marL="0" marR="0" lvl="0" indent="0" algn="l" rtl="0">
                        <a:spcBef>
                          <a:spcPts val="0"/>
                        </a:spcBef>
                        <a:spcAft>
                          <a:spcPts val="0"/>
                        </a:spcAft>
                        <a:buNone/>
                      </a:pPr>
                      <a:endParaRPr dirty="0"/>
                    </a:p>
                  </a:txBody>
                  <a:tcPr marL="91450" marR="91450" marT="45725" marB="45725" anchor="b"/>
                </a:tc>
                <a:tc>
                  <a:txBody>
                    <a:bodyPr/>
                    <a:lstStyle/>
                    <a:p>
                      <a:pPr marL="0" marR="0" lvl="0" indent="0" algn="ctr" rtl="0">
                        <a:spcBef>
                          <a:spcPts val="0"/>
                        </a:spcBef>
                        <a:spcAft>
                          <a:spcPts val="0"/>
                        </a:spcAft>
                        <a:buNone/>
                      </a:pPr>
                      <a:r>
                        <a:rPr lang="en-US" sz="1200"/>
                        <a:t>CIP Strategy</a:t>
                      </a:r>
                      <a:endParaRPr sz="1200"/>
                    </a:p>
                  </a:txBody>
                  <a:tcPr marL="91450" marR="91450" marT="45725" marB="45725" anchor="b"/>
                </a:tc>
                <a:tc>
                  <a:txBody>
                    <a:bodyPr/>
                    <a:lstStyle/>
                    <a:p>
                      <a:pPr marL="0" marR="0" lvl="0" indent="0" algn="ctr" rtl="0">
                        <a:spcBef>
                          <a:spcPts val="0"/>
                        </a:spcBef>
                        <a:spcAft>
                          <a:spcPts val="0"/>
                        </a:spcAft>
                        <a:buNone/>
                      </a:pPr>
                      <a:r>
                        <a:rPr lang="en-US" sz="1200"/>
                        <a:t>Action Step Progress Update </a:t>
                      </a:r>
                      <a:endParaRPr sz="1200"/>
                    </a:p>
                  </a:txBody>
                  <a:tcPr marL="91450" marR="91450" marT="45725" marB="45725" anchor="b"/>
                </a:tc>
                <a:extLst>
                  <a:ext uri="{0D108BD9-81ED-4DB2-BD59-A6C34878D82A}">
                    <a16:rowId xmlns:a16="http://schemas.microsoft.com/office/drawing/2014/main" val="10000"/>
                  </a:ext>
                </a:extLst>
              </a:tr>
              <a:tr h="975772">
                <a:tc>
                  <a:txBody>
                    <a:bodyPr/>
                    <a:lstStyle/>
                    <a:p>
                      <a:pPr marL="0" lvl="0" indent="0" algn="ctr" rtl="0">
                        <a:spcBef>
                          <a:spcPts val="0"/>
                        </a:spcBef>
                        <a:spcAft>
                          <a:spcPts val="0"/>
                        </a:spcAft>
                        <a:buNone/>
                      </a:pPr>
                      <a:r>
                        <a:rPr lang="en-US" sz="1200" b="1"/>
                        <a:t>ELA</a:t>
                      </a:r>
                      <a:endParaRPr sz="1200" b="1"/>
                    </a:p>
                  </a:txBody>
                  <a:tcPr marL="91450" marR="91450" marT="45725" marB="45725" anchor="ctr"/>
                </a:tc>
                <a:tc>
                  <a:txBody>
                    <a:bodyPr/>
                    <a:lstStyle/>
                    <a:p>
                      <a:pPr marL="0" lvl="0" indent="0" algn="l" rtl="0">
                        <a:lnSpc>
                          <a:spcPct val="115000"/>
                        </a:lnSpc>
                        <a:spcBef>
                          <a:spcPts val="0"/>
                        </a:spcBef>
                        <a:spcAft>
                          <a:spcPts val="0"/>
                        </a:spcAft>
                        <a:buNone/>
                      </a:pPr>
                      <a:r>
                        <a:rPr lang="en-US" sz="1200" dirty="0">
                          <a:solidFill>
                            <a:schemeClr val="dk1"/>
                          </a:solidFill>
                          <a:latin typeface="Arial"/>
                          <a:ea typeface="Arial"/>
                          <a:cs typeface="Arial"/>
                          <a:sym typeface="Arial"/>
                        </a:rPr>
                        <a:t>Implement rigorous, culturally relevant, and linguistically responsive curriculum with fidelity in ELA strengthening instructional best practices in Tier 1 instruction.</a:t>
                      </a:r>
                      <a:endParaRPr sz="800" dirty="0"/>
                    </a:p>
                  </a:txBody>
                  <a:tcPr marL="91450" marR="91450" marT="45725" marB="45725">
                    <a:lnB w="12700"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solidFill>
                            <a:schemeClr val="dk1"/>
                          </a:solidFill>
                        </a:rPr>
                        <a:t>Support teachers with the implementation of the literacy and intervention block through ongoing observations/feedback,  coaching, and monitoring.</a:t>
                      </a:r>
                      <a:endParaRPr sz="1200">
                        <a:solidFill>
                          <a:schemeClr val="dk1"/>
                        </a:solidFill>
                      </a:endParaRPr>
                    </a:p>
                    <a:p>
                      <a:pPr marL="0" lvl="0" indent="0" algn="l" rtl="0">
                        <a:lnSpc>
                          <a:spcPct val="115000"/>
                        </a:lnSpc>
                        <a:spcBef>
                          <a:spcPts val="0"/>
                        </a:spcBef>
                        <a:spcAft>
                          <a:spcPts val="0"/>
                        </a:spcAft>
                        <a:buNone/>
                      </a:pPr>
                      <a:r>
                        <a:rPr lang="en-US" sz="1200" b="1">
                          <a:solidFill>
                            <a:schemeClr val="dk1"/>
                          </a:solidFill>
                        </a:rPr>
                        <a:t>Progress Update: </a:t>
                      </a:r>
                      <a:r>
                        <a:rPr lang="en-US" sz="1200">
                          <a:solidFill>
                            <a:schemeClr val="dk1"/>
                          </a:solidFill>
                        </a:rPr>
                        <a:t>The A Team has been diligent on using the coaching schedule/tracker to provide coaching supports to assigned teachers on a 2-week cycle. </a:t>
                      </a:r>
                      <a:endParaRPr sz="900"/>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678950">
                <a:tc>
                  <a:txBody>
                    <a:bodyPr/>
                    <a:lstStyle/>
                    <a:p>
                      <a:pPr marL="0" lvl="0" indent="0" algn="ctr" rtl="0">
                        <a:spcBef>
                          <a:spcPts val="0"/>
                        </a:spcBef>
                        <a:spcAft>
                          <a:spcPts val="0"/>
                        </a:spcAft>
                        <a:buNone/>
                      </a:pPr>
                      <a:r>
                        <a:rPr lang="en-US" sz="1200" b="1"/>
                        <a:t>Math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dirty="0">
                          <a:solidFill>
                            <a:schemeClr val="dk1"/>
                          </a:solidFill>
                          <a:latin typeface="Arial"/>
                          <a:ea typeface="Arial"/>
                          <a:cs typeface="Arial"/>
                          <a:sym typeface="Arial"/>
                        </a:rPr>
                        <a:t>Implement consistent, rigorous, and problem-based curriculum with fidelity in Math strengthening instructional best practices in Tier 1 instruction.</a:t>
                      </a:r>
                      <a:endParaRPr sz="800" dirty="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solidFill>
                            <a:schemeClr val="dk1"/>
                          </a:solidFill>
                        </a:rPr>
                        <a:t>Students will participate in weekly fluency activities and extracurricular activities focused on math content.</a:t>
                      </a:r>
                      <a:endParaRPr sz="1200">
                        <a:solidFill>
                          <a:schemeClr val="dk1"/>
                        </a:solidFill>
                      </a:endParaRPr>
                    </a:p>
                    <a:p>
                      <a:pPr marL="0" lvl="0" indent="0" algn="l" rtl="0">
                        <a:lnSpc>
                          <a:spcPct val="115000"/>
                        </a:lnSpc>
                        <a:spcBef>
                          <a:spcPts val="0"/>
                        </a:spcBef>
                        <a:spcAft>
                          <a:spcPts val="0"/>
                        </a:spcAft>
                        <a:buNone/>
                      </a:pPr>
                      <a:r>
                        <a:rPr lang="en-US" sz="1200" b="1">
                          <a:solidFill>
                            <a:schemeClr val="dk1"/>
                          </a:solidFill>
                        </a:rPr>
                        <a:t>Progress Update: </a:t>
                      </a:r>
                      <a:r>
                        <a:rPr lang="en-US" sz="1200">
                          <a:solidFill>
                            <a:schemeClr val="dk1"/>
                          </a:solidFill>
                        </a:rPr>
                        <a:t>Students have been making progress by increasing math fluency of math facts based on Friday Fluency Days. </a:t>
                      </a:r>
                      <a:endParaRPr sz="160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731525">
                <a:tc>
                  <a:txBody>
                    <a:bodyPr/>
                    <a:lstStyle/>
                    <a:p>
                      <a:pPr marL="0" lvl="0" indent="0" algn="ctr" rtl="0">
                        <a:spcBef>
                          <a:spcPts val="0"/>
                        </a:spcBef>
                        <a:spcAft>
                          <a:spcPts val="0"/>
                        </a:spcAft>
                        <a:buNone/>
                      </a:pPr>
                      <a:r>
                        <a:rPr lang="en-US" sz="1200" b="1"/>
                        <a:t>Whole Child &amp; Student Support</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a:solidFill>
                            <a:schemeClr val="dk1"/>
                          </a:solidFill>
                          <a:latin typeface="Arial"/>
                          <a:ea typeface="Arial"/>
                          <a:cs typeface="Arial"/>
                          <a:sym typeface="Arial"/>
                        </a:rPr>
                        <a:t>Implement a Whole-Child system of supports that integrates social-emotional learning, behavior, wellness, and comprehensive academic intervention plans</a:t>
                      </a:r>
                      <a:r>
                        <a:rPr lang="en-US" sz="1200"/>
                        <a:t>.</a:t>
                      </a:r>
                      <a:endParaRPr sz="12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dirty="0">
                          <a:solidFill>
                            <a:schemeClr val="dk1"/>
                          </a:solidFill>
                        </a:rPr>
                        <a:t>Schedule monthly CARE Team meetings and use data from the BASC3  BESS diagnostic to support students in the MTSS process in alignment with the APS 5.</a:t>
                      </a:r>
                      <a:endParaRPr sz="1200" dirty="0">
                        <a:solidFill>
                          <a:schemeClr val="dk1"/>
                        </a:solidFill>
                      </a:endParaRPr>
                    </a:p>
                    <a:p>
                      <a:pPr marL="0" lvl="0" indent="0" algn="l" rtl="0">
                        <a:lnSpc>
                          <a:spcPct val="115000"/>
                        </a:lnSpc>
                        <a:spcBef>
                          <a:spcPts val="0"/>
                        </a:spcBef>
                        <a:spcAft>
                          <a:spcPts val="0"/>
                        </a:spcAft>
                        <a:buNone/>
                      </a:pPr>
                      <a:r>
                        <a:rPr lang="en-US" sz="1200" b="1" dirty="0">
                          <a:solidFill>
                            <a:schemeClr val="dk1"/>
                          </a:solidFill>
                        </a:rPr>
                        <a:t>Progress Update: </a:t>
                      </a:r>
                      <a:r>
                        <a:rPr lang="en-US" sz="1200" dirty="0">
                          <a:solidFill>
                            <a:schemeClr val="dk1"/>
                          </a:solidFill>
                        </a:rPr>
                        <a:t>The CARE Team/SAC has met consistently on Mondays at 3PM and have been supporting students needs. Behavior plans have been developed and are being implemented by AP, BS, and Counselor.</a:t>
                      </a:r>
                      <a:endParaRPr sz="1200"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731525">
                <a:tc>
                  <a:txBody>
                    <a:bodyPr/>
                    <a:lstStyle/>
                    <a:p>
                      <a:pPr marL="0" lvl="0" indent="0" algn="ctr" rtl="0">
                        <a:spcBef>
                          <a:spcPts val="0"/>
                        </a:spcBef>
                        <a:spcAft>
                          <a:spcPts val="0"/>
                        </a:spcAft>
                        <a:buNone/>
                      </a:pPr>
                      <a:r>
                        <a:rPr lang="en-US" sz="1200" b="1"/>
                        <a:t>Family Engagement </a:t>
                      </a:r>
                      <a:endParaRPr sz="1200" b="1"/>
                    </a:p>
                  </a:txBody>
                  <a:tcPr marL="91450" marR="91450" marT="45725" marB="45725" anchor="ctr">
                    <a:lnR w="12700" cap="flat" cmpd="sng">
                      <a:solidFill>
                        <a:srgbClr val="FFFFFF"/>
                      </a:solidFill>
                      <a:prstDash val="solid"/>
                      <a:round/>
                      <a:headEnd type="none" w="sm" len="sm"/>
                      <a:tailEnd type="none" w="sm" len="sm"/>
                    </a:lnR>
                  </a:tcPr>
                </a:tc>
                <a:tc>
                  <a:txBody>
                    <a:bodyPr/>
                    <a:lstStyle/>
                    <a:p>
                      <a:pPr marL="0" lvl="0" indent="0" algn="l" rtl="0">
                        <a:lnSpc>
                          <a:spcPct val="115000"/>
                        </a:lnSpc>
                        <a:spcBef>
                          <a:spcPts val="0"/>
                        </a:spcBef>
                        <a:spcAft>
                          <a:spcPts val="0"/>
                        </a:spcAft>
                        <a:buNone/>
                      </a:pPr>
                      <a:r>
                        <a:rPr lang="en-US" sz="1200">
                          <a:solidFill>
                            <a:schemeClr val="dk1"/>
                          </a:solidFill>
                          <a:latin typeface="Arial"/>
                          <a:ea typeface="Arial"/>
                          <a:cs typeface="Arial"/>
                          <a:sym typeface="Arial"/>
                        </a:rPr>
                        <a:t>Provide opportunities for parents to be actively engaged in the learning experiences of students monthly throughout the school year. </a:t>
                      </a:r>
                      <a:endParaRPr sz="9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dirty="0">
                          <a:solidFill>
                            <a:schemeClr val="dk1"/>
                          </a:solidFill>
                        </a:rPr>
                        <a:t>Provide opportunities for parents to be actively engaged in the learning experiences of students monthly throughout the school year.</a:t>
                      </a:r>
                      <a:endParaRPr sz="1200" dirty="0">
                        <a:solidFill>
                          <a:schemeClr val="dk1"/>
                        </a:solidFill>
                      </a:endParaRPr>
                    </a:p>
                    <a:p>
                      <a:pPr marL="0" lvl="0" indent="0" algn="l" rtl="0">
                        <a:lnSpc>
                          <a:spcPct val="115000"/>
                        </a:lnSpc>
                        <a:spcBef>
                          <a:spcPts val="0"/>
                        </a:spcBef>
                        <a:spcAft>
                          <a:spcPts val="0"/>
                        </a:spcAft>
                        <a:buNone/>
                      </a:pPr>
                      <a:r>
                        <a:rPr lang="en-US" sz="1200" b="1" dirty="0">
                          <a:solidFill>
                            <a:schemeClr val="dk1"/>
                          </a:solidFill>
                        </a:rPr>
                        <a:t>Progress Update: </a:t>
                      </a:r>
                      <a:r>
                        <a:rPr lang="en-US" sz="1200" dirty="0">
                          <a:solidFill>
                            <a:schemeClr val="dk1"/>
                          </a:solidFill>
                        </a:rPr>
                        <a:t>Monthly “Main Event” parent workshops/events are scheduled and have been averaging 70 or more parents per event with positive parent survey feedback.</a:t>
                      </a:r>
                      <a:endParaRPr sz="1200"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39"/>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14</a:t>
            </a:fld>
            <a:endParaRPr kern="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40"/>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15</a:t>
            </a:fld>
            <a:endParaRPr kern="0">
              <a:solidFill>
                <a:srgbClr val="000000"/>
              </a:solidFill>
            </a:endParaRPr>
          </a:p>
        </p:txBody>
      </p:sp>
      <p:sp>
        <p:nvSpPr>
          <p:cNvPr id="970" name="Google Shape;970;p140"/>
          <p:cNvSpPr txBox="1"/>
          <p:nvPr/>
        </p:nvSpPr>
        <p:spPr>
          <a:xfrm flipH="1">
            <a:off x="1505396" y="2502033"/>
            <a:ext cx="8674200" cy="5079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a:buClr>
                <a:srgbClr val="000000"/>
              </a:buClr>
            </a:pPr>
            <a:r>
              <a:rPr lang="en-US" kern="0" dirty="0">
                <a:solidFill>
                  <a:srgbClr val="000000"/>
                </a:solidFill>
                <a:latin typeface="Calibri"/>
                <a:ea typeface="Calibri"/>
                <a:cs typeface="Calibri"/>
                <a:sym typeface="Calibri"/>
              </a:rPr>
              <a:t>What support do you need to accomplish your SY23 goals? </a:t>
            </a:r>
            <a:endParaRPr kern="0" dirty="0">
              <a:solidFill>
                <a:srgbClr val="000000"/>
              </a:solidFill>
              <a:latin typeface="Calibri"/>
              <a:ea typeface="Calibri"/>
              <a:cs typeface="Calibri"/>
              <a:sym typeface="Calibri"/>
            </a:endParaRPr>
          </a:p>
          <a:p>
            <a:pPr>
              <a:buClr>
                <a:srgbClr val="000000"/>
              </a:buClr>
            </a:pPr>
            <a:r>
              <a:rPr lang="en-US" kern="0" dirty="0">
                <a:solidFill>
                  <a:srgbClr val="000000"/>
                </a:solidFill>
                <a:latin typeface="Calibri"/>
                <a:ea typeface="Calibri"/>
                <a:cs typeface="Calibri"/>
                <a:sym typeface="Calibri"/>
              </a:rPr>
              <a:t>Currently, the highest priority need for Dunbar is assistance with Math content knowledge for teachers coupled with instructional framework design to address the differentiated needs of students. Our goal is to focus on grade level content along with providing opportunities for mastery of math fluency and problem solving strategies. Although we see some gains in MAP for math from Fall 2021 to Fall 2022, we want to keep that momentum and gain 15% or higher of proficient and distinguished students. </a:t>
            </a: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a:p>
            <a:pPr>
              <a:buClr>
                <a:srgbClr val="000000"/>
              </a:buClr>
            </a:pPr>
            <a:endParaRPr kern="0"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41"/>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16</a:t>
            </a:fld>
            <a:endParaRPr kern="0">
              <a:solidFill>
                <a:srgbClr val="000000"/>
              </a:solidFill>
            </a:endParaRPr>
          </a:p>
        </p:txBody>
      </p:sp>
      <p:pic>
        <p:nvPicPr>
          <p:cNvPr id="976" name="Google Shape;976;p141"/>
          <p:cNvPicPr preferRelativeResize="0"/>
          <p:nvPr/>
        </p:nvPicPr>
        <p:blipFill>
          <a:blip r:embed="rId3">
            <a:alphaModFix/>
          </a:blip>
          <a:stretch>
            <a:fillRect/>
          </a:stretch>
        </p:blipFill>
        <p:spPr>
          <a:xfrm>
            <a:off x="1676401" y="2551350"/>
            <a:ext cx="8839199" cy="198386"/>
          </a:xfrm>
          <a:prstGeom prst="rect">
            <a:avLst/>
          </a:prstGeom>
          <a:noFill/>
          <a:ln>
            <a:noFill/>
          </a:ln>
        </p:spPr>
      </p:pic>
      <p:pic>
        <p:nvPicPr>
          <p:cNvPr id="977" name="Google Shape;977;p141"/>
          <p:cNvPicPr preferRelativeResize="0"/>
          <p:nvPr/>
        </p:nvPicPr>
        <p:blipFill>
          <a:blip r:embed="rId4">
            <a:alphaModFix/>
          </a:blip>
          <a:stretch>
            <a:fillRect/>
          </a:stretch>
        </p:blipFill>
        <p:spPr>
          <a:xfrm>
            <a:off x="1698376" y="3905086"/>
            <a:ext cx="8839199" cy="1883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42"/>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17</a:t>
            </a:fld>
            <a:endParaRPr kern="0">
              <a:solidFill>
                <a:srgbClr val="000000"/>
              </a:solidFill>
            </a:endParaRPr>
          </a:p>
        </p:txBody>
      </p:sp>
      <p:pic>
        <p:nvPicPr>
          <p:cNvPr id="983" name="Google Shape;983;p142"/>
          <p:cNvPicPr preferRelativeResize="0"/>
          <p:nvPr/>
        </p:nvPicPr>
        <p:blipFill>
          <a:blip r:embed="rId3">
            <a:alphaModFix/>
          </a:blip>
          <a:stretch>
            <a:fillRect/>
          </a:stretch>
        </p:blipFill>
        <p:spPr>
          <a:xfrm>
            <a:off x="5769620" y="801117"/>
            <a:ext cx="5945302" cy="53743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43"/>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kern="0">
                <a:solidFill>
                  <a:srgbClr val="000000"/>
                </a:solidFill>
              </a:rPr>
              <a:pPr>
                <a:buClr>
                  <a:srgbClr val="000000"/>
                </a:buClr>
              </a:pPr>
              <a:t>18</a:t>
            </a:fld>
            <a:endParaRPr kern="0">
              <a:solidFill>
                <a:srgbClr val="000000"/>
              </a:solidFill>
            </a:endParaRPr>
          </a:p>
        </p:txBody>
      </p:sp>
      <p:pic>
        <p:nvPicPr>
          <p:cNvPr id="989" name="Google Shape;989;p143"/>
          <p:cNvPicPr preferRelativeResize="0"/>
          <p:nvPr/>
        </p:nvPicPr>
        <p:blipFill>
          <a:blip r:embed="rId3">
            <a:alphaModFix/>
          </a:blip>
          <a:stretch>
            <a:fillRect/>
          </a:stretch>
        </p:blipFill>
        <p:spPr>
          <a:xfrm>
            <a:off x="5781585" y="785874"/>
            <a:ext cx="6118867" cy="54293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928212" y="2235200"/>
            <a:ext cx="6245912" cy="2387600"/>
          </a:xfrm>
        </p:spPr>
        <p:txBody>
          <a:bodyPr anchor="ctr"/>
          <a:lstStyle/>
          <a:p>
            <a:r>
              <a:rPr lang="en-US" dirty="0"/>
              <a:t>Strategic Plan Progress</a:t>
            </a:r>
          </a:p>
        </p:txBody>
      </p:sp>
    </p:spTree>
    <p:extLst>
      <p:ext uri="{BB962C8B-B14F-4D97-AF65-F5344CB8AC3E}">
        <p14:creationId xmlns:p14="http://schemas.microsoft.com/office/powerpoint/2010/main" val="344679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lnSpcReduction="10000"/>
          </a:bodyPr>
          <a:lstStyle/>
          <a:p>
            <a:r>
              <a:rPr lang="en-US" dirty="0"/>
              <a:t>CIP-45 Day Check-in</a:t>
            </a:r>
          </a:p>
          <a:p>
            <a:r>
              <a:rPr lang="en-US" dirty="0"/>
              <a:t>Fall ACES Presentation</a:t>
            </a:r>
          </a:p>
          <a:p>
            <a:r>
              <a:rPr lang="en-US" dirty="0"/>
              <a:t>School Strategic Plan</a:t>
            </a:r>
          </a:p>
          <a:p>
            <a:r>
              <a:rPr lang="en-US" dirty="0"/>
              <a:t>Discussion on Strategic Plan and progress</a:t>
            </a:r>
          </a:p>
          <a:p>
            <a:r>
              <a:rPr lang="en-US" dirty="0"/>
              <a:t>Updates for Strategic Plan (</a:t>
            </a:r>
            <a:r>
              <a:rPr lang="en-US" i="1" dirty="0"/>
              <a:t>as necessary</a:t>
            </a:r>
            <a:r>
              <a:rPr lang="en-US" dirty="0"/>
              <a:t>)</a:t>
            </a:r>
          </a:p>
          <a:p>
            <a:r>
              <a:rPr lang="en-US" dirty="0"/>
              <a:t>Preparing for the Budget Development</a:t>
            </a:r>
          </a:p>
          <a:p>
            <a:r>
              <a:rPr lang="en-US" dirty="0"/>
              <a:t>	</a:t>
            </a:r>
            <a:r>
              <a:rPr lang="en-US" sz="2400" i="1" dirty="0"/>
              <a:t>Rank Strategic Priorities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294967295"/>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APS Strategic Priorities &amp; Initiatives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1A.</a:t>
            </a:r>
            <a:r>
              <a:rPr kumimoji="0" lang="en-US" sz="1000" b="0" i="0" u="none" strike="noStrike" kern="0" cap="none" spc="0" normalizeH="0" baseline="0" noProof="0">
                <a:ln>
                  <a:noFill/>
                </a:ln>
                <a:solidFill>
                  <a:srgbClr val="000000"/>
                </a:solidFill>
                <a:effectLst/>
                <a:uLnTx/>
                <a:uFillTx/>
                <a:latin typeface="Calibri"/>
                <a:ea typeface="Calibri"/>
                <a:cs typeface="Calibri"/>
                <a:sym typeface="Calibri"/>
              </a:rPr>
              <a:t> Review of NWEA/MAP, HMH, Attendance, and Behavior Data weekly</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1B. </a:t>
            </a:r>
            <a:r>
              <a:rPr kumimoji="0" lang="en-US" sz="1000" b="0" i="0" u="none" strike="noStrike" kern="0" cap="none" spc="0" normalizeH="0" baseline="0" noProof="0">
                <a:ln>
                  <a:noFill/>
                </a:ln>
                <a:solidFill>
                  <a:srgbClr val="000000"/>
                </a:solidFill>
                <a:effectLst/>
                <a:uLnTx/>
                <a:uFillTx/>
                <a:latin typeface="Calibri"/>
                <a:ea typeface="Calibri"/>
                <a:cs typeface="Calibri"/>
                <a:sym typeface="Calibri"/>
              </a:rPr>
              <a:t>Quarterly Parent Teacher Data Conferences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1C. </a:t>
            </a:r>
            <a:r>
              <a:rPr kumimoji="0" lang="en-US" sz="1000" b="0" i="0" u="none" strike="noStrike" kern="0" cap="none" spc="0" normalizeH="0" baseline="0" noProof="0">
                <a:ln>
                  <a:noFill/>
                </a:ln>
                <a:solidFill>
                  <a:srgbClr val="000000"/>
                </a:solidFill>
                <a:effectLst/>
                <a:uLnTx/>
                <a:uFillTx/>
                <a:latin typeface="Calibri"/>
                <a:ea typeface="Calibri"/>
                <a:cs typeface="Calibri"/>
                <a:sym typeface="Calibri"/>
              </a:rPr>
              <a:t>Learning Walks for Intervention, Guided Reading, IB, and Math</a:t>
            </a:r>
            <a:endParaRPr kumimoji="0" sz="1000" b="1" i="0" u="sng"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0" name="Google Shape;330;p11"/>
          <p:cNvSpPr/>
          <p:nvPr/>
        </p:nvSpPr>
        <p:spPr>
          <a:xfrm>
            <a:off x="6183350" y="3630925"/>
            <a:ext cx="4003500" cy="836700"/>
          </a:xfrm>
          <a:prstGeom prst="rect">
            <a:avLst/>
          </a:prstGeom>
          <a:solidFill>
            <a:srgbClr val="DDEAF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2A. Care Team weekly meetings and student tracker</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2B. Pre and Post Data for students attending after school tutorial</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2C. Full-time Wrap-Around Supports (Counselor, Behavior Specialist, MTSS, Social Worker)</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1" name="Google Shape;331;p11"/>
          <p:cNvSpPr/>
          <p:nvPr/>
        </p:nvSpPr>
        <p:spPr>
          <a:xfrm>
            <a:off x="6183350" y="4703751"/>
            <a:ext cx="4003500" cy="836700"/>
          </a:xfrm>
          <a:prstGeom prst="rect">
            <a:avLst/>
          </a:prstGeom>
          <a:solidFill>
            <a:srgbClr val="FBE4D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3A. PLC Norms and Protocols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3B. After School Coordinator Leadership Opportunities and Planning Meetings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3C. Allocation of General Budget and other funding sources for ESOL, SPED, &amp; Poverty Students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2" name="Google Shape;332;p11"/>
          <p:cNvSpPr/>
          <p:nvPr/>
        </p:nvSpPr>
        <p:spPr>
          <a:xfrm>
            <a:off x="6183344"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4A. Monthly School Newsletters </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4B. Monday Folder communication of flyers and announcements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4C. Social Media Blasts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4D. Robo Calls and Class Dojo</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3" name="Google Shape;333;p11"/>
          <p:cNvSpPr txBox="1"/>
          <p:nvPr/>
        </p:nvSpPr>
        <p:spPr>
          <a:xfrm>
            <a:off x="5166629" y="-43268"/>
            <a:ext cx="1837800" cy="615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500"/>
              <a:buFontTx/>
              <a:buNone/>
              <a:tabLst/>
              <a:defRPr/>
            </a:pPr>
            <a:r>
              <a:rPr kumimoji="0" lang="en-US" sz="1400" b="1" i="0" u="none" strike="noStrike" kern="0" cap="none" spc="0" normalizeH="0" baseline="0" noProof="0">
                <a:ln>
                  <a:noFill/>
                </a:ln>
                <a:solidFill>
                  <a:srgbClr val="151515"/>
                </a:solidFill>
                <a:effectLst/>
                <a:uLnTx/>
                <a:uFillTx/>
                <a:latin typeface="Calibri"/>
                <a:ea typeface="Calibri"/>
                <a:cs typeface="Calibri"/>
                <a:sym typeface="Calibri"/>
              </a:rPr>
              <a:t>Paul L. Dunbar Elementary </a:t>
            </a:r>
            <a:endParaRPr kumimoji="0" sz="200" b="0" i="0"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34" name="Google Shape;334;p11"/>
          <p:cNvSpPr txBox="1"/>
          <p:nvPr/>
        </p:nvSpPr>
        <p:spPr>
          <a:xfrm>
            <a:off x="1516899" y="605904"/>
            <a:ext cx="1837698"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SMART Goals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School Strategies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36" name="Google Shape;336;p11"/>
          <p:cNvSpPr/>
          <p:nvPr/>
        </p:nvSpPr>
        <p:spPr>
          <a:xfrm>
            <a:off x="2162425" y="94632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Increase the % of grades 3-5 students scoring proficient or above in  reading from 17% Spring GMAS 2019 to 20% on Spring GMAS 2022</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1"/>
          <p:cNvSpPr/>
          <p:nvPr/>
        </p:nvSpPr>
        <p:spPr>
          <a:xfrm>
            <a:off x="4172888"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Increase the % of grades 3-5 students scoring proficient or above in math  from 15% on Spring GMAS 2019 to 18% on Spring GMAS 2022</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8" name="Google Shape;338;p11"/>
          <p:cNvSpPr/>
          <p:nvPr/>
        </p:nvSpPr>
        <p:spPr>
          <a:xfrm>
            <a:off x="6183351"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Reduce the number of insubordinate behavior referrals by 10% from 2019 to 2021-2022  SY</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9" name="Google Shape;339;p11"/>
          <p:cNvSpPr txBox="1">
            <a:spLocks noGrp="1"/>
          </p:cNvSpPr>
          <p:nvPr>
            <p:ph type="sldNum" idx="12"/>
          </p:nvPr>
        </p:nvSpPr>
        <p:spPr>
          <a:xfrm>
            <a:off x="8550379" y="6542395"/>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000" b="0"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0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340" name="Google Shape;340;p11"/>
          <p:cNvSpPr/>
          <p:nvPr/>
        </p:nvSpPr>
        <p:spPr>
          <a:xfrm>
            <a:off x="8214142"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Increase parent participation in school hosted events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School Strategic Priorities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42" name="Google Shape;342;p11"/>
          <p:cNvSpPr/>
          <p:nvPr/>
        </p:nvSpPr>
        <p:spPr>
          <a:xfrm>
            <a:off x="3496461" y="2477394"/>
            <a:ext cx="2418900" cy="784790"/>
          </a:xfrm>
          <a:prstGeom prst="rect">
            <a:avLst/>
          </a:prstGeom>
          <a:noFill/>
          <a:ln>
            <a:noFill/>
          </a:ln>
        </p:spPr>
        <p:txBody>
          <a:bodyPr spcFirstLastPara="1" wrap="square" lIns="91425" tIns="45700" rIns="91425" bIns="45700" anchor="t" anchorCtr="0">
            <a:spAutoFit/>
          </a:bodyPr>
          <a:lstStyle/>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3" name="Google Shape;343;p11"/>
          <p:cNvSpPr/>
          <p:nvPr/>
        </p:nvSpPr>
        <p:spPr>
          <a:xfrm>
            <a:off x="3496450" y="3566298"/>
            <a:ext cx="2589000" cy="1015622"/>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Intervention Block with HMH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After School Tutorial/Saturday School</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BASC-3 Behavior Screener</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Weekly CARE Team Meetings</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4" name="Google Shape;344;p11"/>
          <p:cNvSpPr/>
          <p:nvPr/>
        </p:nvSpPr>
        <p:spPr>
          <a:xfrm>
            <a:off x="3491025" y="4747724"/>
            <a:ext cx="2628900"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8.     Innovative Lead Teacher (LIT Squad)</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9.     Leadership Development Opportunities (</a:t>
            </a:r>
            <a:r>
              <a:rPr kumimoji="0" lang="en-US" sz="1000" b="1" i="0" u="none" strike="noStrike" kern="0" cap="none" spc="0" normalizeH="0" baseline="0" noProof="0" dirty="0" err="1">
                <a:ln>
                  <a:noFill/>
                </a:ln>
                <a:solidFill>
                  <a:srgbClr val="000000"/>
                </a:solidFill>
                <a:effectLst/>
                <a:uLnTx/>
                <a:uFillTx/>
                <a:latin typeface="Calibri"/>
                <a:ea typeface="Calibri"/>
                <a:cs typeface="Calibri"/>
                <a:sym typeface="Calibri"/>
              </a:rPr>
              <a:t>Coordinators;Club</a:t>
            </a: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Sponsors)</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10.    ESOL,SPED, &amp; Homeless  Inclusion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5" name="Google Shape;345;p11"/>
          <p:cNvSpPr txBox="1"/>
          <p:nvPr/>
        </p:nvSpPr>
        <p:spPr>
          <a:xfrm>
            <a:off x="1516901" y="51800"/>
            <a:ext cx="36390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Mission-Paul Laurence Dunbar Elementary is a school that nurtures and develops life- long learners who are problem solvers and internationally minded citizens.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46" name="Google Shape;346;p11"/>
          <p:cNvSpPr txBox="1"/>
          <p:nvPr/>
        </p:nvSpPr>
        <p:spPr>
          <a:xfrm>
            <a:off x="6968782" y="-34250"/>
            <a:ext cx="3639000" cy="923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Vision-Paul Laurence Dunbar is a school where excellence is expected and all students are developed academically, socially, and emotionally in order to become globally competitive.</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Fostering Academic Excellence for All</a:t>
            </a:r>
            <a:endParaRPr kumimoji="0" sz="11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Data</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Curriculum &amp; Instruction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40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Signature Program</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Building a Culture of Student Support</a:t>
            </a:r>
            <a:endParaRPr kumimoji="0" sz="11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Whole Child &amp; Intervention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Personalized Learning</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Equipping &amp; Empowering Leaders &amp; Staff</a:t>
            </a:r>
            <a:endParaRPr kumimoji="0" sz="1200" b="1"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Strategic Staff Support</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Equitable Resource Allocation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Creating a System of School Support</a:t>
            </a:r>
            <a:endParaRPr kumimoji="0" sz="1200" b="1"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Collective Action, Engagement &amp; Empowerment</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1" name="Google Shape;351;p11"/>
          <p:cNvSpPr/>
          <p:nvPr/>
        </p:nvSpPr>
        <p:spPr>
          <a:xfrm>
            <a:off x="3506997" y="5872397"/>
            <a:ext cx="2418900" cy="15542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11.    Community Partners Network</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12.    On-Campus AVLF resources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13.     Parent Liaison and Parent Center</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14.     Community CARE Closet</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15.     Sheltering Arms </a:t>
            </a:r>
            <a:r>
              <a:rPr kumimoji="0" lang="en-US" sz="1000" b="1" i="0" u="none" strike="noStrike" kern="0" cap="none" spc="0" normalizeH="0" baseline="0" noProof="0" dirty="0" err="1">
                <a:ln>
                  <a:noFill/>
                </a:ln>
                <a:solidFill>
                  <a:srgbClr val="000000"/>
                </a:solidFill>
                <a:effectLst/>
                <a:uLnTx/>
                <a:uFillTx/>
                <a:latin typeface="Calibri"/>
                <a:ea typeface="Calibri"/>
                <a:cs typeface="Calibri"/>
                <a:sym typeface="Calibri"/>
              </a:rPr>
              <a:t>Educare</a:t>
            </a: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Center</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600"/>
              </a:spcBef>
              <a:spcAft>
                <a:spcPts val="0"/>
              </a:spcAft>
              <a:buClr>
                <a:srgbClr val="000000"/>
              </a:buClr>
              <a:buSzTx/>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52" name="Google Shape;352;p11"/>
          <p:cNvSpPr/>
          <p:nvPr/>
        </p:nvSpPr>
        <p:spPr>
          <a:xfrm>
            <a:off x="3491025" y="2401200"/>
            <a:ext cx="2418900" cy="15542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     Weekly Data Review PLCS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2.     International Baccalaureate school-wide implementation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3.     Focus on Literacy and Math instructional best practices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26;p18">
            <a:extLst>
              <a:ext uri="{FF2B5EF4-FFF2-40B4-BE49-F238E27FC236}">
                <a16:creationId xmlns:a16="http://schemas.microsoft.com/office/drawing/2014/main" id="{0673E149-C7B9-B339-3C37-DBE1579A793F}"/>
              </a:ext>
            </a:extLst>
          </p:cNvPr>
          <p:cNvSpPr txBox="1"/>
          <p:nvPr/>
        </p:nvSpPr>
        <p:spPr>
          <a:xfrm>
            <a:off x="4195985" y="80473"/>
            <a:ext cx="6939185" cy="1231727"/>
          </a:xfrm>
          <a:prstGeom prst="rect">
            <a:avLst/>
          </a:prstGeom>
          <a:solidFill>
            <a:schemeClr val="accent6">
              <a:lumMod val="20000"/>
              <a:lumOff val="80000"/>
            </a:schemeClr>
          </a:solidFill>
          <a:ln w="508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867"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867" b="0" i="0" u="none" strike="noStrike" kern="0" cap="none" spc="0" normalizeH="0" baseline="0" noProof="0" dirty="0">
                <a:ln>
                  <a:noFill/>
                </a:ln>
                <a:solidFill>
                  <a:srgbClr val="000000"/>
                </a:solidFill>
                <a:effectLst/>
                <a:uLnTx/>
                <a:uFillTx/>
                <a:latin typeface="Calibri"/>
                <a:ea typeface="Calibri"/>
                <a:cs typeface="Calibri"/>
                <a:sym typeface="Calibri"/>
              </a:rPr>
              <a:t>and reflect on if the expected progress is being made. These guiding questions will help you determine what, if any, updates are needed for your school’s strategic plan.</a:t>
            </a:r>
            <a:endParaRPr kumimoji="0" sz="1867"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 name="Title 1">
            <a:extLst>
              <a:ext uri="{FF2B5EF4-FFF2-40B4-BE49-F238E27FC236}">
                <a16:creationId xmlns:a16="http://schemas.microsoft.com/office/drawing/2014/main" id="{6A9B6C90-494B-CAAF-0C78-A502AFF09F72}"/>
              </a:ext>
            </a:extLst>
          </p:cNvPr>
          <p:cNvSpPr>
            <a:spLocks noGrp="1"/>
          </p:cNvSpPr>
          <p:nvPr>
            <p:ph type="title"/>
          </p:nvPr>
        </p:nvSpPr>
        <p:spPr>
          <a:xfrm>
            <a:off x="529839" y="87832"/>
            <a:ext cx="3623417" cy="1231728"/>
          </a:xfrm>
        </p:spPr>
        <p:txBody>
          <a:bodyPr anchor="ctr">
            <a:normAutofit fontScale="90000"/>
          </a:bodyPr>
          <a:lstStyle/>
          <a:p>
            <a:pPr algn="ctr"/>
            <a:r>
              <a:rPr lang="en-US" dirty="0">
                <a:solidFill>
                  <a:schemeClr val="tx2"/>
                </a:solidFill>
              </a:rPr>
              <a:t>Activity &amp; Discussion</a:t>
            </a:r>
          </a:p>
        </p:txBody>
      </p:sp>
      <p:graphicFrame>
        <p:nvGraphicFramePr>
          <p:cNvPr id="14" name="Diagram 13">
            <a:extLst>
              <a:ext uri="{FF2B5EF4-FFF2-40B4-BE49-F238E27FC236}">
                <a16:creationId xmlns:a16="http://schemas.microsoft.com/office/drawing/2014/main" id="{FE426777-FE39-11B0-17A3-D757CD2D1F76}"/>
              </a:ext>
            </a:extLst>
          </p:cNvPr>
          <p:cNvGraphicFramePr/>
          <p:nvPr>
            <p:extLst>
              <p:ext uri="{D42A27DB-BD31-4B8C-83A1-F6EECF244321}">
                <p14:modId xmlns:p14="http://schemas.microsoft.com/office/powerpoint/2010/main" val="1487679136"/>
              </p:ext>
            </p:extLst>
          </p:nvPr>
        </p:nvGraphicFramePr>
        <p:xfrm>
          <a:off x="984448" y="1623700"/>
          <a:ext cx="10150722" cy="470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53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a:r>
              <a:rPr lang="en-US" dirty="0">
                <a:solidFill>
                  <a:schemeClr val="accent2"/>
                </a:solidFill>
              </a:rPr>
              <a:t>Updates to the</a:t>
            </a:r>
          </a:p>
          <a:p>
            <a:pPr algn="ctr"/>
            <a:r>
              <a:rPr lang="en-US" dirty="0">
                <a:solidFill>
                  <a:schemeClr val="accent2"/>
                </a:solidFill>
              </a:rPr>
              <a:t>Strategic Plan</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646331"/>
          </a:xfrm>
          <a:prstGeom prst="rect">
            <a:avLst/>
          </a:prstGeom>
          <a:noFill/>
        </p:spPr>
        <p:txBody>
          <a:bodyPr wrap="square" rtlCol="0">
            <a:spAutoFit/>
          </a:bodyPr>
          <a:lstStyle/>
          <a:p>
            <a:pPr marL="342900" indent="-342900">
              <a:buFont typeface="+mj-lt"/>
              <a:buAutoNum type="arabicPeriod"/>
            </a:pPr>
            <a:r>
              <a:rPr lang="en-US" i="1" dirty="0"/>
              <a:t>Enter all changes/updates to your plan – be sure to include accountability measures, as appropriate.</a:t>
            </a:r>
          </a:p>
        </p:txBody>
      </p:sp>
    </p:spTree>
    <p:extLst>
      <p:ext uri="{BB962C8B-B14F-4D97-AF65-F5344CB8AC3E}">
        <p14:creationId xmlns:p14="http://schemas.microsoft.com/office/powerpoint/2010/main" val="118228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fld id="{294A09A9-5501-47C1-A89A-A340965A2BE2}" type="slidenum">
              <a:rPr lang="en-US" smtClean="0"/>
              <a:pPr/>
              <a:t>23</a:t>
            </a:fld>
            <a:endParaRPr lang="en-US" dirty="0"/>
          </a:p>
        </p:txBody>
      </p:sp>
      <p:sp>
        <p:nvSpPr>
          <p:cNvPr id="30" name="TextBox 29">
            <a:extLst>
              <a:ext uri="{FF2B5EF4-FFF2-40B4-BE49-F238E27FC236}">
                <a16:creationId xmlns:a16="http://schemas.microsoft.com/office/drawing/2014/main" id="{9A0F71E7-FE07-73D1-D9FD-184B9CA7ABC2}"/>
              </a:ext>
            </a:extLst>
          </p:cNvPr>
          <p:cNvSpPr txBox="1"/>
          <p:nvPr/>
        </p:nvSpPr>
        <p:spPr>
          <a:xfrm>
            <a:off x="504202" y="523428"/>
            <a:ext cx="6742816" cy="1200329"/>
          </a:xfrm>
          <a:prstGeom prst="rect">
            <a:avLst/>
          </a:prstGeom>
          <a:noFill/>
        </p:spPr>
        <p:txBody>
          <a:bodyPr wrap="square" rtlCol="0">
            <a:spAutoFit/>
          </a:bodyPr>
          <a:lstStyle/>
          <a:p>
            <a:r>
              <a:rPr lang="en-US" sz="7200" i="1" dirty="0">
                <a:solidFill>
                  <a:schemeClr val="bg1"/>
                </a:solidFill>
              </a:rPr>
              <a:t>Questions?</a:t>
            </a:r>
          </a:p>
        </p:txBody>
      </p:sp>
      <p:sp>
        <p:nvSpPr>
          <p:cNvPr id="31" name="TextBox 30">
            <a:extLst>
              <a:ext uri="{FF2B5EF4-FFF2-40B4-BE49-F238E27FC236}">
                <a16:creationId xmlns:a16="http://schemas.microsoft.com/office/drawing/2014/main" id="{0D562AFE-AF86-25EC-E667-AC2A148BD316}"/>
              </a:ext>
            </a:extLst>
          </p:cNvPr>
          <p:cNvSpPr txBox="1"/>
          <p:nvPr/>
        </p:nvSpPr>
        <p:spPr>
          <a:xfrm>
            <a:off x="1853013" y="2560443"/>
            <a:ext cx="6742816" cy="1200329"/>
          </a:xfrm>
          <a:prstGeom prst="rect">
            <a:avLst/>
          </a:prstGeom>
          <a:noFill/>
        </p:spPr>
        <p:txBody>
          <a:bodyPr wrap="square" rtlCol="0">
            <a:spAutoFit/>
          </a:bodyPr>
          <a:lstStyle/>
          <a:p>
            <a:r>
              <a:rPr lang="en-US" sz="7200" i="1" dirty="0">
                <a:solidFill>
                  <a:schemeClr val="bg1"/>
                </a:solidFill>
              </a:rPr>
              <a:t>Wonderings?</a:t>
            </a:r>
          </a:p>
        </p:txBody>
      </p:sp>
      <p:sp>
        <p:nvSpPr>
          <p:cNvPr id="32" name="TextBox 31">
            <a:extLst>
              <a:ext uri="{FF2B5EF4-FFF2-40B4-BE49-F238E27FC236}">
                <a16:creationId xmlns:a16="http://schemas.microsoft.com/office/drawing/2014/main" id="{3CA97C8F-6255-CEE2-7FC8-74823B4FD90E}"/>
              </a:ext>
            </a:extLst>
          </p:cNvPr>
          <p:cNvSpPr txBox="1"/>
          <p:nvPr/>
        </p:nvSpPr>
        <p:spPr>
          <a:xfrm>
            <a:off x="4174713" y="4597458"/>
            <a:ext cx="6742816" cy="1200329"/>
          </a:xfrm>
          <a:prstGeom prst="rect">
            <a:avLst/>
          </a:prstGeom>
          <a:noFill/>
        </p:spPr>
        <p:txBody>
          <a:bodyPr wrap="square" rtlCol="0">
            <a:spAutoFit/>
          </a:bodyPr>
          <a:lstStyle/>
          <a:p>
            <a:r>
              <a:rPr lang="en-US" sz="7200" i="1" dirty="0">
                <a:solidFill>
                  <a:schemeClr val="bg1"/>
                </a:solidFill>
              </a:rPr>
              <a:t>Comments?</a:t>
            </a:r>
          </a:p>
        </p:txBody>
      </p:sp>
    </p:spTree>
    <p:extLst>
      <p:ext uri="{BB962C8B-B14F-4D97-AF65-F5344CB8AC3E}">
        <p14:creationId xmlns:p14="http://schemas.microsoft.com/office/powerpoint/2010/main" val="333569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210312" y="2235200"/>
            <a:ext cx="7232904" cy="2387600"/>
          </a:xfrm>
        </p:spPr>
        <p:txBody>
          <a:bodyPr anchor="ctr"/>
          <a:lstStyle/>
          <a:p>
            <a:r>
              <a:rPr lang="en-US" dirty="0"/>
              <a:t>Preparing for</a:t>
            </a:r>
            <a:br>
              <a:rPr lang="en-US" dirty="0"/>
            </a:br>
            <a:r>
              <a:rPr lang="en-US" dirty="0"/>
              <a:t>Budget Development</a:t>
            </a:r>
          </a:p>
        </p:txBody>
      </p:sp>
    </p:spTree>
    <p:extLst>
      <p:ext uri="{BB962C8B-B14F-4D97-AF65-F5344CB8AC3E}">
        <p14:creationId xmlns:p14="http://schemas.microsoft.com/office/powerpoint/2010/main" val="227422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enorite" pitchFamily="2" charset="0"/>
                <a:ea typeface="+mn-ea"/>
                <a:cs typeface="+mn-cs"/>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enorite" pitchFamily="2" charset="0"/>
                <a:ea typeface="+mn-ea"/>
                <a:cs typeface="+mn-cs"/>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enorite" pitchFamily="2" charset="0"/>
                <a:ea typeface="+mn-ea"/>
                <a:cs typeface="+mn-cs"/>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enorite" pitchFamily="2" charset="0"/>
                <a:ea typeface="+mn-ea"/>
                <a:cs typeface="+mn-cs"/>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enorite" pitchFamily="2" charset="0"/>
                <a:ea typeface="+mn-ea"/>
                <a:cs typeface="+mn-cs"/>
              </a:rPr>
              <a:t>5</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D47B22"/>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D47B22"/>
              </a:solidFill>
              <a:effectLst/>
              <a:uLnTx/>
              <a:uFillTx/>
              <a:latin typeface="Tenorite"/>
              <a:ea typeface="+mn-ea"/>
              <a:cs typeface="+mn-cs"/>
            </a:endParaRPr>
          </a:p>
        </p:txBody>
      </p:sp>
      <p:graphicFrame>
        <p:nvGraphicFramePr>
          <p:cNvPr id="5" name="Content Placeholder 4" descr="timeline SmartArt graphic&#10;">
            <a:extLst>
              <a:ext uri="{FF2B5EF4-FFF2-40B4-BE49-F238E27FC236}">
                <a16:creationId xmlns:a16="http://schemas.microsoft.com/office/drawing/2014/main" id="{4D5057DE-B08A-4CBD-EFA9-97ED56F85CBA}"/>
              </a:ext>
            </a:extLst>
          </p:cNvPr>
          <p:cNvGraphicFramePr>
            <a:graphicFrameLocks/>
          </p:cNvGraphicFramePr>
          <p:nvPr/>
        </p:nvGraphicFramePr>
        <p:xfrm>
          <a:off x="517731" y="1343232"/>
          <a:ext cx="10829814" cy="384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row: Down 13">
            <a:extLst>
              <a:ext uri="{FF2B5EF4-FFF2-40B4-BE49-F238E27FC236}">
                <a16:creationId xmlns:a16="http://schemas.microsoft.com/office/drawing/2014/main" id="{C57183D2-B974-300F-49E2-1E182B0A7D75}"/>
              </a:ext>
            </a:extLst>
          </p:cNvPr>
          <p:cNvSpPr/>
          <p:nvPr/>
        </p:nvSpPr>
        <p:spPr>
          <a:xfrm>
            <a:off x="9931623" y="808861"/>
            <a:ext cx="731378" cy="983363"/>
          </a:xfrm>
          <a:prstGeom prst="downArrow">
            <a:avLst/>
          </a:prstGeom>
          <a:solidFill>
            <a:schemeClr val="accent6"/>
          </a:solidFill>
          <a:ln w="12700" cap="flat" cmpd="sng" algn="ctr">
            <a:solidFill>
              <a:schemeClr val="accent6">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B37F61D8-E6F9-D5FD-C25B-77693CE26F4E}"/>
              </a:ext>
            </a:extLst>
          </p:cNvPr>
          <p:cNvSpPr txBox="1"/>
          <p:nvPr/>
        </p:nvSpPr>
        <p:spPr>
          <a:xfrm>
            <a:off x="8862861" y="439529"/>
            <a:ext cx="25808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are </a:t>
            </a:r>
            <a:r>
              <a:rPr kumimoji="0" lang="en-US" sz="1800" b="1" i="0" u="none" strike="noStrike" kern="1200" cap="none" spc="0" normalizeH="0" baseline="0" noProof="0" dirty="0">
                <a:ln>
                  <a:noFill/>
                </a:ln>
                <a:solidFill>
                  <a:srgbClr val="159839"/>
                </a:solidFill>
                <a:effectLst/>
                <a:uLnTx/>
                <a:uFillTx/>
                <a:latin typeface="Avenir Next LT Pro"/>
                <a:ea typeface="+mn-ea"/>
                <a:cs typeface="+mn-cs"/>
              </a:rPr>
              <a:t>HERE</a:t>
            </a:r>
          </a:p>
        </p:txBody>
      </p:sp>
    </p:spTree>
    <p:extLst>
      <p:ext uri="{BB962C8B-B14F-4D97-AF65-F5344CB8AC3E}">
        <p14:creationId xmlns:p14="http://schemas.microsoft.com/office/powerpoint/2010/main" val="77988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Updated Strategic Plan</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updated Strategic Plan. After the motion and a second, the GO Team may have additional discussion. Once discussion is concluded, the GO Team will vote.</a:t>
            </a:r>
          </a:p>
        </p:txBody>
      </p:sp>
    </p:spTree>
    <p:extLst>
      <p:ext uri="{BB962C8B-B14F-4D97-AF65-F5344CB8AC3E}">
        <p14:creationId xmlns:p14="http://schemas.microsoft.com/office/powerpoint/2010/main" val="119119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12"/>
          </p:nvPr>
        </p:nvSpPr>
        <p:spPr>
          <a:xfrm>
            <a:off x="8332334" y="6356350"/>
            <a:ext cx="11674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32" name="TextBox 31">
            <a:extLst>
              <a:ext uri="{FF2B5EF4-FFF2-40B4-BE49-F238E27FC236}">
                <a16:creationId xmlns:a16="http://schemas.microsoft.com/office/drawing/2014/main" id="{3CA97C8F-6255-CEE2-7FC8-74823B4FD90E}"/>
              </a:ext>
            </a:extLst>
          </p:cNvPr>
          <p:cNvSpPr txBox="1"/>
          <p:nvPr/>
        </p:nvSpPr>
        <p:spPr>
          <a:xfrm>
            <a:off x="207304" y="37924"/>
            <a:ext cx="785469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prstClr val="white"/>
                </a:solidFill>
                <a:effectLst/>
                <a:uLnTx/>
                <a:uFillTx/>
                <a:latin typeface="Tenorite"/>
                <a:ea typeface="+mn-ea"/>
                <a:cs typeface="+mn-cs"/>
              </a:rPr>
              <a:t>Discussion</a:t>
            </a:r>
          </a:p>
        </p:txBody>
      </p:sp>
      <p:sp>
        <p:nvSpPr>
          <p:cNvPr id="6" name="TextBox 5">
            <a:extLst>
              <a:ext uri="{FF2B5EF4-FFF2-40B4-BE49-F238E27FC236}">
                <a16:creationId xmlns:a16="http://schemas.microsoft.com/office/drawing/2014/main" id="{397172DC-CB6E-9DB3-7722-07605C16EB74}"/>
              </a:ext>
            </a:extLst>
          </p:cNvPr>
          <p:cNvSpPr txBox="1"/>
          <p:nvPr/>
        </p:nvSpPr>
        <p:spPr>
          <a:xfrm>
            <a:off x="960120" y="1474619"/>
            <a:ext cx="785469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enorite"/>
                <a:ea typeface="+mn-ea"/>
                <a:cs typeface="+mn-cs"/>
              </a:rPr>
              <a:t>Strategic Plan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enorit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Tenorite"/>
                <a:ea typeface="+mn-ea"/>
                <a:cs typeface="+mn-cs"/>
              </a:rPr>
              <a:t>In preparation for the 2023-2024 Budget Development (January–March 2023), the GO Team needs to rank its Strategic Plan Priorities. Use the next slide to capture the priority ranking.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enorite"/>
              <a:ea typeface="+mn-ea"/>
              <a:cs typeface="+mn-cs"/>
            </a:endParaRPr>
          </a:p>
        </p:txBody>
      </p:sp>
    </p:spTree>
    <p:extLst>
      <p:ext uri="{BB962C8B-B14F-4D97-AF65-F5344CB8AC3E}">
        <p14:creationId xmlns:p14="http://schemas.microsoft.com/office/powerpoint/2010/main" val="176721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
        <p:nvSpPr>
          <p:cNvPr id="16" name="Google Shape;352;p11">
            <a:extLst>
              <a:ext uri="{FF2B5EF4-FFF2-40B4-BE49-F238E27FC236}">
                <a16:creationId xmlns:a16="http://schemas.microsoft.com/office/drawing/2014/main" id="{1A9FA6A7-5912-7B62-981F-2382B9BA3523}"/>
              </a:ext>
            </a:extLst>
          </p:cNvPr>
          <p:cNvSpPr/>
          <p:nvPr/>
        </p:nvSpPr>
        <p:spPr>
          <a:xfrm>
            <a:off x="2541604" y="2073903"/>
            <a:ext cx="4654325" cy="1646564"/>
          </a:xfrm>
          <a:prstGeom prst="rect">
            <a:avLst/>
          </a:prstGeom>
          <a:noFill/>
          <a:ln>
            <a:noFill/>
          </a:ln>
        </p:spPr>
        <p:txBody>
          <a:bodyPr spcFirstLastPara="1" wrap="square" lIns="91425" tIns="45700" rIns="91425" bIns="45700" anchor="t" anchorCtr="0">
            <a:spAutoFit/>
          </a:bodyPr>
          <a:lstStyle/>
          <a:p>
            <a:pPr>
              <a:spcBef>
                <a:spcPts val="600"/>
              </a:spcBef>
              <a:buClr>
                <a:srgbClr val="000000"/>
              </a:buClr>
              <a:defRPr/>
            </a:pPr>
            <a:r>
              <a:rPr lang="en-US" sz="1400" b="1" kern="0" dirty="0">
                <a:solidFill>
                  <a:srgbClr val="000000"/>
                </a:solidFill>
                <a:latin typeface="Calibri"/>
                <a:ea typeface="Calibri"/>
                <a:cs typeface="Calibri"/>
                <a:sym typeface="Calibri"/>
              </a:rPr>
              <a:t>1.     Weekly Data Review PLCS</a:t>
            </a:r>
            <a:endParaRPr sz="1400" kern="0" dirty="0">
              <a:solidFill>
                <a:srgbClr val="000000"/>
              </a:solidFill>
              <a:latin typeface="Arial"/>
              <a:cs typeface="Arial"/>
              <a:sym typeface="Arial"/>
            </a:endParaRPr>
          </a:p>
          <a:p>
            <a:pPr>
              <a:spcBef>
                <a:spcPts val="600"/>
              </a:spcBef>
              <a:buClr>
                <a:srgbClr val="000000"/>
              </a:buClr>
              <a:defRPr/>
            </a:pPr>
            <a:r>
              <a:rPr lang="en-US" sz="1400" b="1" kern="0" dirty="0">
                <a:solidFill>
                  <a:srgbClr val="000000"/>
                </a:solidFill>
                <a:latin typeface="Calibri"/>
                <a:ea typeface="Calibri"/>
                <a:cs typeface="Calibri"/>
                <a:sym typeface="Calibri"/>
              </a:rPr>
              <a:t>2.     International Baccalaureate school-wide implementation</a:t>
            </a:r>
            <a:endParaRPr sz="1400" kern="0" dirty="0">
              <a:solidFill>
                <a:srgbClr val="000000"/>
              </a:solidFill>
              <a:latin typeface="Arial"/>
              <a:cs typeface="Arial"/>
              <a:sym typeface="Arial"/>
            </a:endParaRPr>
          </a:p>
          <a:p>
            <a:pPr>
              <a:spcBef>
                <a:spcPts val="600"/>
              </a:spcBef>
              <a:buClr>
                <a:srgbClr val="000000"/>
              </a:buClr>
              <a:defRPr/>
            </a:pPr>
            <a:r>
              <a:rPr lang="en-US" sz="1400" b="1" kern="0" dirty="0">
                <a:solidFill>
                  <a:srgbClr val="000000"/>
                </a:solidFill>
                <a:latin typeface="Calibri"/>
                <a:ea typeface="Calibri"/>
                <a:cs typeface="Calibri"/>
                <a:sym typeface="Calibri"/>
              </a:rPr>
              <a:t>3.     Focus on Literacy and Math instructional best practices</a:t>
            </a:r>
            <a:endParaRPr sz="1400" kern="0" dirty="0">
              <a:solidFill>
                <a:srgbClr val="000000"/>
              </a:solidFill>
              <a:latin typeface="Arial"/>
              <a:cs typeface="Arial"/>
              <a:sym typeface="Arial"/>
            </a:endParaRPr>
          </a:p>
          <a:p>
            <a:pPr>
              <a:spcBef>
                <a:spcPts val="600"/>
              </a:spcBef>
              <a:buClr>
                <a:srgbClr val="000000"/>
              </a:buClr>
              <a:defRPr/>
            </a:pPr>
            <a:r>
              <a:rPr lang="en-US" sz="1000" b="1" kern="0" dirty="0">
                <a:solidFill>
                  <a:srgbClr val="000000"/>
                </a:solidFill>
                <a:latin typeface="Calibri"/>
                <a:ea typeface="Calibri"/>
                <a:cs typeface="Calibri"/>
                <a:sym typeface="Calibri"/>
              </a:rPr>
              <a:t> </a:t>
            </a:r>
            <a:endParaRPr sz="1000" b="1" kern="0" dirty="0">
              <a:solidFill>
                <a:srgbClr val="000000"/>
              </a:solidFill>
              <a:latin typeface="Calibri"/>
              <a:ea typeface="Calibri"/>
              <a:cs typeface="Calibri"/>
              <a:sym typeface="Calibri"/>
            </a:endParaRPr>
          </a:p>
          <a:p>
            <a:pPr>
              <a:spcBef>
                <a:spcPts val="600"/>
              </a:spcBef>
              <a:buClr>
                <a:srgbClr val="000000"/>
              </a:buClr>
              <a:buSzPts val="1000"/>
              <a:defRPr/>
            </a:pPr>
            <a:endParaRPr sz="1000" kern="0" dirty="0">
              <a:solidFill>
                <a:srgbClr val="000000"/>
              </a:solidFill>
              <a:latin typeface="Calibri"/>
              <a:ea typeface="Calibri"/>
              <a:cs typeface="Calibri"/>
              <a:sym typeface="Calibri"/>
            </a:endParaRPr>
          </a:p>
        </p:txBody>
      </p:sp>
      <p:sp>
        <p:nvSpPr>
          <p:cNvPr id="17" name="Google Shape;343;p11">
            <a:extLst>
              <a:ext uri="{FF2B5EF4-FFF2-40B4-BE49-F238E27FC236}">
                <a16:creationId xmlns:a16="http://schemas.microsoft.com/office/drawing/2014/main" id="{44D8DEA3-47F8-FE40-79C8-79227CC75CD2}"/>
              </a:ext>
            </a:extLst>
          </p:cNvPr>
          <p:cNvSpPr/>
          <p:nvPr/>
        </p:nvSpPr>
        <p:spPr>
          <a:xfrm>
            <a:off x="2541604" y="3160637"/>
            <a:ext cx="4295828" cy="1261844"/>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Intervention Block with HMH </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After School Tutorial/Saturday School</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BASC-3 Behavior Screener</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Weekly CARE Team Meetings</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 name="Google Shape;344;p11">
            <a:extLst>
              <a:ext uri="{FF2B5EF4-FFF2-40B4-BE49-F238E27FC236}">
                <a16:creationId xmlns:a16="http://schemas.microsoft.com/office/drawing/2014/main" id="{BC6B756D-0B35-3B3C-F598-E70E1A03E843}"/>
              </a:ext>
            </a:extLst>
          </p:cNvPr>
          <p:cNvSpPr/>
          <p:nvPr/>
        </p:nvSpPr>
        <p:spPr>
          <a:xfrm>
            <a:off x="2550966" y="4446427"/>
            <a:ext cx="4644963"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8.     Grade Level Leaders/LIT Squad Innovative Teachers</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9.     Leadership Development Opportunities (</a:t>
            </a:r>
            <a:r>
              <a:rPr kumimoji="0" lang="en-US" sz="1400" b="1" i="0" u="none" strike="noStrike" kern="0" cap="none" spc="0" normalizeH="0" baseline="0" noProof="0" dirty="0" err="1">
                <a:ln>
                  <a:noFill/>
                </a:ln>
                <a:solidFill>
                  <a:srgbClr val="000000"/>
                </a:solidFill>
                <a:effectLst/>
                <a:uLnTx/>
                <a:uFillTx/>
                <a:latin typeface="Calibri"/>
                <a:ea typeface="Calibri"/>
                <a:cs typeface="Calibri"/>
                <a:sym typeface="Calibri"/>
              </a:rPr>
              <a:t>Coordinators;Club</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Sponsors)</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10.    ESOL,SPED, &amp; Homeless  Inclusion </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 name="Google Shape;351;p11">
            <a:extLst>
              <a:ext uri="{FF2B5EF4-FFF2-40B4-BE49-F238E27FC236}">
                <a16:creationId xmlns:a16="http://schemas.microsoft.com/office/drawing/2014/main" id="{1588C3B3-B904-83BA-1032-68EBF95C81B8}"/>
              </a:ext>
            </a:extLst>
          </p:cNvPr>
          <p:cNvSpPr/>
          <p:nvPr/>
        </p:nvSpPr>
        <p:spPr>
          <a:xfrm>
            <a:off x="2541604" y="5534030"/>
            <a:ext cx="5146673"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11.    Community Partners Network</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12.    On-Campus AVLF resources </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13.     Parent Liaison and Parent Center</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14.     Community CARE Closet</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15.     Sheltering Arms </a:t>
            </a:r>
            <a:r>
              <a:rPr kumimoji="0" lang="en-US" sz="1400" b="1" i="0" u="none" strike="noStrike" kern="0" cap="none" spc="0" normalizeH="0" baseline="0" noProof="0" dirty="0" err="1">
                <a:ln>
                  <a:noFill/>
                </a:ln>
                <a:solidFill>
                  <a:srgbClr val="000000"/>
                </a:solidFill>
                <a:effectLst/>
                <a:uLnTx/>
                <a:uFillTx/>
                <a:latin typeface="Calibri"/>
                <a:ea typeface="Calibri"/>
                <a:cs typeface="Calibri"/>
                <a:sym typeface="Calibri"/>
              </a:rPr>
              <a:t>Educare</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Center</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600"/>
              </a:spcBef>
              <a:spcAft>
                <a:spcPts val="0"/>
              </a:spcAft>
              <a:buClr>
                <a:srgbClr val="000000"/>
              </a:buClr>
              <a:buSzTx/>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673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1EB4-1897-A26B-CE0C-A361189FA86B}"/>
              </a:ext>
            </a:extLst>
          </p:cNvPr>
          <p:cNvSpPr>
            <a:spLocks noGrp="1"/>
          </p:cNvSpPr>
          <p:nvPr>
            <p:ph type="title"/>
          </p:nvPr>
        </p:nvSpPr>
        <p:spPr/>
        <p:txBody>
          <a:bodyPr/>
          <a:lstStyle/>
          <a:p>
            <a:r>
              <a:rPr lang="en-US" dirty="0"/>
              <a:t>Action on the Strategic Plan Priorities</a:t>
            </a:r>
          </a:p>
        </p:txBody>
      </p:sp>
      <p:sp>
        <p:nvSpPr>
          <p:cNvPr id="4" name="Slide Number Placeholder 3">
            <a:extLst>
              <a:ext uri="{FF2B5EF4-FFF2-40B4-BE49-F238E27FC236}">
                <a16:creationId xmlns:a16="http://schemas.microsoft.com/office/drawing/2014/main" id="{ECB2EF17-9FAA-6AF4-95B2-7A93F7B22C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83A9"/>
              </a:solidFill>
              <a:effectLst/>
              <a:uLnTx/>
              <a:uFillTx/>
              <a:latin typeface="Tenorite"/>
              <a:ea typeface="+mn-ea"/>
              <a:cs typeface="+mn-cs"/>
            </a:endParaRPr>
          </a:p>
        </p:txBody>
      </p:sp>
      <p:sp>
        <p:nvSpPr>
          <p:cNvPr id="8" name="Content Placeholder 2">
            <a:extLst>
              <a:ext uri="{FF2B5EF4-FFF2-40B4-BE49-F238E27FC236}">
                <a16:creationId xmlns:a16="http://schemas.microsoft.com/office/drawing/2014/main" id="{7AE0278B-2BD8-E6C7-0D19-291F906AEB82}"/>
              </a:ext>
            </a:extLst>
          </p:cNvPr>
          <p:cNvSpPr>
            <a:spLocks noGrp="1"/>
          </p:cNvSpPr>
          <p:nvPr>
            <p:ph type="body" idx="1"/>
          </p:nvPr>
        </p:nvSpPr>
        <p:spPr>
          <a:xfrm>
            <a:off x="1167492" y="2478025"/>
            <a:ext cx="8387988" cy="3703066"/>
          </a:xfrm>
        </p:spPr>
        <p:txBody>
          <a:bodyPr vert="horz" lIns="91440" tIns="45720" rIns="91440" bIns="45720" rtlCol="0" anchor="ctr">
            <a:normAutofit/>
          </a:bodyPr>
          <a:lstStyle/>
          <a:p>
            <a:pPr>
              <a:lnSpc>
                <a:spcPct val="100000"/>
              </a:lnSpc>
              <a:spcBef>
                <a:spcPts val="600"/>
              </a:spcBef>
            </a:pPr>
            <a:r>
              <a:rPr lang="en-US" sz="3200" dirty="0">
                <a:solidFill>
                  <a:schemeClr val="tx1">
                    <a:lumMod val="75000"/>
                    <a:lumOff val="25000"/>
                  </a:schemeClr>
                </a:solidFill>
              </a:rPr>
              <a:t>The GO Team needs to </a:t>
            </a:r>
            <a:r>
              <a:rPr lang="en-US" sz="3200" b="1" dirty="0">
                <a:solidFill>
                  <a:schemeClr val="accent3"/>
                </a:solidFill>
              </a:rPr>
              <a:t>TAKE ACTION (vote)</a:t>
            </a:r>
            <a:r>
              <a:rPr lang="en-US" sz="3200" dirty="0">
                <a:solidFill>
                  <a:schemeClr val="accent3"/>
                </a:solidFill>
              </a:rPr>
              <a:t> </a:t>
            </a:r>
            <a:r>
              <a:rPr lang="en-US" sz="3200" dirty="0">
                <a:solidFill>
                  <a:schemeClr val="tx1">
                    <a:lumMod val="75000"/>
                    <a:lumOff val="25000"/>
                  </a:schemeClr>
                </a:solidFill>
              </a:rPr>
              <a:t>on its ranked Strategic Plan Priorities. After the motion and a second, the GO Team may have additional discussion. Once discussion is concluded, the GO Team will vote.</a:t>
            </a:r>
          </a:p>
        </p:txBody>
      </p:sp>
    </p:spTree>
    <p:extLst>
      <p:ext uri="{BB962C8B-B14F-4D97-AF65-F5344CB8AC3E}">
        <p14:creationId xmlns:p14="http://schemas.microsoft.com/office/powerpoint/2010/main" val="27411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1</a:t>
            </a:r>
          </a:p>
        </p:txBody>
      </p:sp>
      <p:sp>
        <p:nvSpPr>
          <p:cNvPr id="7" name="TextBox 6">
            <a:extLst>
              <a:ext uri="{FF2B5EF4-FFF2-40B4-BE49-F238E27FC236}">
                <a16:creationId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2</a:t>
            </a:r>
          </a:p>
        </p:txBody>
      </p:sp>
      <p:sp>
        <p:nvSpPr>
          <p:cNvPr id="8" name="TextBox 7">
            <a:extLst>
              <a:ext uri="{FF2B5EF4-FFF2-40B4-BE49-F238E27FC236}">
                <a16:creationId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3</a:t>
            </a:r>
          </a:p>
        </p:txBody>
      </p:sp>
      <p:sp>
        <p:nvSpPr>
          <p:cNvPr id="9" name="TextBox 8">
            <a:extLst>
              <a:ext uri="{FF2B5EF4-FFF2-40B4-BE49-F238E27FC236}">
                <a16:creationId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4</a:t>
            </a:r>
          </a:p>
        </p:txBody>
      </p:sp>
      <p:sp>
        <p:nvSpPr>
          <p:cNvPr id="10" name="TextBox 9">
            <a:extLst>
              <a:ext uri="{FF2B5EF4-FFF2-40B4-BE49-F238E27FC236}">
                <a16:creationId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5</a:t>
            </a:r>
          </a:p>
        </p:txBody>
      </p:sp>
      <p:sp>
        <p:nvSpPr>
          <p:cNvPr id="17" name="Title 16">
            <a:extLst>
              <a:ext uri="{FF2B5EF4-FFF2-40B4-BE49-F238E27FC236}">
                <a16:creationId xmlns:a16="http://schemas.microsoft.com/office/drawing/2014/main" id="{F732821D-9599-E206-CA1E-80C42A9A7090}"/>
              </a:ext>
            </a:extLst>
          </p:cNvPr>
          <p:cNvSpPr>
            <a:spLocks noGrp="1"/>
          </p:cNvSpPr>
          <p:nvPr>
            <p:ph type="title"/>
          </p:nvPr>
        </p:nvSpPr>
        <p:spPr>
          <a:xfrm>
            <a:off x="172491" y="199336"/>
            <a:ext cx="6296675" cy="1325563"/>
          </a:xfrm>
        </p:spPr>
        <p:txBody>
          <a:bodyPr anchor="ctr"/>
          <a:lstStyle/>
          <a:p>
            <a:r>
              <a:rPr lang="en-US" dirty="0">
                <a:solidFill>
                  <a:schemeClr val="tx2"/>
                </a:solidFill>
              </a:rPr>
              <a:t>Timeline for GO Teams</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p:txBody>
          <a:bodyPr/>
          <a:lstStyle/>
          <a:p>
            <a:fld id="{294A09A9-5501-47C1-A89A-A340965A2BE2}" type="slidenum">
              <a:rPr lang="en-US" smtClean="0"/>
              <a:pPr/>
              <a:t>3</a:t>
            </a:fld>
            <a:endParaRPr lang="en-US" dirty="0"/>
          </a:p>
        </p:txBody>
      </p:sp>
      <p:graphicFrame>
        <p:nvGraphicFramePr>
          <p:cNvPr id="5" name="Content Placeholder 4" descr="timeline SmartArt graphic&#10;">
            <a:extLst>
              <a:ext uri="{FF2B5EF4-FFF2-40B4-BE49-F238E27FC236}">
                <a16:creationId xmlns:a16="http://schemas.microsoft.com/office/drawing/2014/main" id="{4D5057DE-B08A-4CBD-EFA9-97ED56F85CBA}"/>
              </a:ext>
            </a:extLst>
          </p:cNvPr>
          <p:cNvGraphicFramePr>
            <a:graphicFrameLocks/>
          </p:cNvGraphicFramePr>
          <p:nvPr>
            <p:extLst>
              <p:ext uri="{D42A27DB-BD31-4B8C-83A1-F6EECF244321}">
                <p14:modId xmlns:p14="http://schemas.microsoft.com/office/powerpoint/2010/main" val="1895496960"/>
              </p:ext>
            </p:extLst>
          </p:nvPr>
        </p:nvGraphicFramePr>
        <p:xfrm>
          <a:off x="998220" y="1823538"/>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rrow: Down 13">
            <a:extLst>
              <a:ext uri="{FF2B5EF4-FFF2-40B4-BE49-F238E27FC236}">
                <a16:creationId xmlns:a16="http://schemas.microsoft.com/office/drawing/2014/main" id="{C57183D2-B974-300F-49E2-1E182B0A7D75}"/>
              </a:ext>
            </a:extLst>
          </p:cNvPr>
          <p:cNvSpPr/>
          <p:nvPr/>
        </p:nvSpPr>
        <p:spPr>
          <a:xfrm>
            <a:off x="7847545" y="1089488"/>
            <a:ext cx="731378" cy="1213503"/>
          </a:xfrm>
          <a:prstGeom prst="downArrow">
            <a:avLst/>
          </a:prstGeom>
          <a:solidFill>
            <a:srgbClr val="A92A91"/>
          </a:solidFill>
          <a:ln w="12700" cap="flat" cmpd="sng" algn="ctr">
            <a:solidFill>
              <a:srgbClr val="A92A9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B37F61D8-E6F9-D5FD-C25B-77693CE26F4E}"/>
              </a:ext>
            </a:extLst>
          </p:cNvPr>
          <p:cNvSpPr txBox="1"/>
          <p:nvPr/>
        </p:nvSpPr>
        <p:spPr>
          <a:xfrm>
            <a:off x="7379919" y="677451"/>
            <a:ext cx="1666630" cy="369332"/>
          </a:xfrm>
          <a:prstGeom prst="rect">
            <a:avLst/>
          </a:prstGeom>
          <a:noFill/>
        </p:spPr>
        <p:txBody>
          <a:bodyPr wrap="square" rtlCol="0">
            <a:spAutoFit/>
          </a:bodyPr>
          <a:lstStyle/>
          <a:p>
            <a:r>
              <a:rPr lang="en-US" dirty="0">
                <a:solidFill>
                  <a:prstClr val="black"/>
                </a:solidFill>
                <a:latin typeface="Avenir Next LT Pro"/>
              </a:rPr>
              <a:t>You are </a:t>
            </a:r>
            <a:r>
              <a:rPr lang="en-US" b="1" dirty="0">
                <a:solidFill>
                  <a:srgbClr val="A92A91"/>
                </a:solidFill>
                <a:latin typeface="Avenir Next LT Pro"/>
              </a:rPr>
              <a:t>HERE</a:t>
            </a:r>
          </a:p>
        </p:txBody>
      </p:sp>
    </p:spTree>
    <p:extLst>
      <p:ext uri="{BB962C8B-B14F-4D97-AF65-F5344CB8AC3E}">
        <p14:creationId xmlns:p14="http://schemas.microsoft.com/office/powerpoint/2010/main" val="70020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begin the discussion of the 2023-2024 budget. </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76B855D-E9CC-4FF8-AD85-6CDC7B89A0DE}" type="slidenum">
              <a:rPr kumimoji="0" lang="en-US" sz="120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7839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Avenir Next LT Pro"/>
              <a:ea typeface="+mn-ea"/>
              <a:cs typeface="+mn-cs"/>
            </a:endParaRPr>
          </a:p>
        </p:txBody>
      </p:sp>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048620" y="76442"/>
            <a:ext cx="9779183" cy="814451"/>
          </a:xfrm>
        </p:spPr>
        <p:txBody>
          <a:bodyPr/>
          <a:lstStyle/>
          <a:p>
            <a:r>
              <a:rPr lang="en-US" dirty="0">
                <a:solidFill>
                  <a:schemeClr val="accent2"/>
                </a:solidFill>
              </a:rPr>
              <a:t>Quarterly CIP Check-in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386585"/>
            <a:ext cx="9779183" cy="3703066"/>
          </a:xfrm>
        </p:spPr>
        <p:txBody>
          <a:bodyPr vert="horz" lIns="91440" tIns="45720" rIns="91440" bIns="45720" rtlCol="0" anchor="t">
            <a:normAutofit/>
          </a:bodyPr>
          <a:lstStyle/>
          <a:p>
            <a:pPr>
              <a:lnSpc>
                <a:spcPct val="100000"/>
              </a:lnSpc>
              <a:spcBef>
                <a:spcPts val="600"/>
              </a:spcBef>
            </a:pPr>
            <a:r>
              <a:rPr lang="en-US" sz="3200" b="1" u="sng" dirty="0">
                <a:solidFill>
                  <a:schemeClr val="tx1">
                    <a:lumMod val="75000"/>
                    <a:lumOff val="25000"/>
                  </a:schemeClr>
                </a:solidFill>
              </a:rPr>
              <a:t>Questions to Consider</a:t>
            </a:r>
          </a:p>
          <a:p>
            <a:pPr marL="342900" indent="-342900">
              <a:lnSpc>
                <a:spcPct val="100000"/>
              </a:lnSpc>
              <a:spcBef>
                <a:spcPts val="0"/>
              </a:spcBef>
              <a:spcAft>
                <a:spcPts val="1200"/>
              </a:spcAft>
              <a:buFont typeface="Arial" panose="020B0604020202020204" pitchFamily="34" charset="0"/>
              <a:buChar char="•"/>
            </a:pPr>
            <a:r>
              <a:rPr lang="en-US" sz="3200" dirty="0">
                <a:solidFill>
                  <a:schemeClr val="tx1">
                    <a:lumMod val="75000"/>
                    <a:lumOff val="25000"/>
                  </a:schemeClr>
                </a:solidFill>
              </a:rPr>
              <a:t>Based on our year long CIP plan, what are the actions that the school has already completed?​  </a:t>
            </a:r>
          </a:p>
          <a:p>
            <a:pPr marL="342900" indent="-342900">
              <a:lnSpc>
                <a:spcPct val="100000"/>
              </a:lnSpc>
              <a:spcBef>
                <a:spcPts val="0"/>
              </a:spcBef>
              <a:spcAft>
                <a:spcPts val="1200"/>
              </a:spcAft>
              <a:buFont typeface="Arial" panose="020B0604020202020204" pitchFamily="34" charset="0"/>
              <a:buChar char="•"/>
            </a:pPr>
            <a:r>
              <a:rPr lang="en-US" sz="3200" dirty="0">
                <a:solidFill>
                  <a:schemeClr val="tx1">
                    <a:lumMod val="75000"/>
                    <a:lumOff val="25000"/>
                  </a:schemeClr>
                </a:solidFill>
              </a:rPr>
              <a:t>What data supports the completion of an action step and success criteria (both implementation and student achievement)? </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4</a:t>
            </a:fld>
            <a:endParaRPr lang="en-US" dirty="0"/>
          </a:p>
        </p:txBody>
      </p:sp>
      <p:sp>
        <p:nvSpPr>
          <p:cNvPr id="7" name="TextBox 6">
            <a:extLst>
              <a:ext uri="{FF2B5EF4-FFF2-40B4-BE49-F238E27FC236}">
                <a16:creationId xmlns:a16="http://schemas.microsoft.com/office/drawing/2014/main" id="{09A87AA7-37DD-6AF8-8076-B2578368A7B5}"/>
              </a:ext>
            </a:extLst>
          </p:cNvPr>
          <p:cNvSpPr txBox="1"/>
          <p:nvPr/>
        </p:nvSpPr>
        <p:spPr>
          <a:xfrm>
            <a:off x="1364197" y="890893"/>
            <a:ext cx="8421624" cy="1200329"/>
          </a:xfrm>
          <a:prstGeom prst="rect">
            <a:avLst/>
          </a:prstGeom>
          <a:noFill/>
        </p:spPr>
        <p:txBody>
          <a:bodyPr wrap="square" rtlCol="0">
            <a:spAutoFit/>
          </a:bodyPr>
          <a:lstStyle/>
          <a:p>
            <a:r>
              <a:rPr lang="en-US" sz="2400" dirty="0"/>
              <a:t>As part of the Continuous Improvement process, all APS schools are completing a quarterly check-in for the Continuous Improvement Plans.  </a:t>
            </a:r>
          </a:p>
        </p:txBody>
      </p:sp>
    </p:spTree>
    <p:extLst>
      <p:ext uri="{BB962C8B-B14F-4D97-AF65-F5344CB8AC3E}">
        <p14:creationId xmlns:p14="http://schemas.microsoft.com/office/powerpoint/2010/main" val="163979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4;ge4564d00d1_1_0">
            <a:extLst>
              <a:ext uri="{FF2B5EF4-FFF2-40B4-BE49-F238E27FC236}">
                <a16:creationId xmlns:a16="http://schemas.microsoft.com/office/drawing/2014/main" id="{9F5EC885-5815-4324-B153-FC4C0CA604E7}"/>
              </a:ext>
            </a:extLst>
          </p:cNvPr>
          <p:cNvSpPr txBox="1"/>
          <p:nvPr/>
        </p:nvSpPr>
        <p:spPr>
          <a:xfrm>
            <a:off x="1524001" y="197526"/>
            <a:ext cx="9143999" cy="307777"/>
          </a:xfrm>
          <a:prstGeom prst="rect">
            <a:avLst/>
          </a:prstGeom>
          <a:solidFill>
            <a:schemeClr val="accent1">
              <a:lumMod val="75000"/>
            </a:schemeClr>
          </a:solidFill>
          <a:ln>
            <a:noFill/>
          </a:ln>
        </p:spPr>
        <p:txBody>
          <a:bodyPr spcFirstLastPara="1" wrap="square" lIns="76200" tIns="38100" rIns="76200" bIns="38100" anchor="t" anchorCtr="0">
            <a:spAutoFit/>
          </a:bodyPr>
          <a:lstStyle/>
          <a:p>
            <a:pPr algn="ctr">
              <a:buClr>
                <a:srgbClr val="000000"/>
              </a:buClr>
              <a:buSzPts val="1500"/>
              <a:defRPr/>
            </a:pPr>
            <a:r>
              <a:rPr lang="en-US" sz="1500" b="1" kern="0">
                <a:solidFill>
                  <a:srgbClr val="FFFFFF"/>
                </a:solidFill>
                <a:latin typeface="Arial"/>
                <a:cs typeface="Arial"/>
                <a:sym typeface="Arial"/>
              </a:rPr>
              <a:t>Quarterly Continuous Improvement Check-In</a:t>
            </a:r>
            <a:endParaRPr sz="1500" b="1" kern="0">
              <a:solidFill>
                <a:srgbClr val="FFFFFF"/>
              </a:solidFill>
              <a:latin typeface="Arial"/>
              <a:cs typeface="Arial"/>
              <a:sym typeface="Arial"/>
            </a:endParaRPr>
          </a:p>
        </p:txBody>
      </p:sp>
      <p:graphicFrame>
        <p:nvGraphicFramePr>
          <p:cNvPr id="3" name="Table 2"/>
          <p:cNvGraphicFramePr>
            <a:graphicFrameLocks noGrp="1"/>
          </p:cNvGraphicFramePr>
          <p:nvPr/>
        </p:nvGraphicFramePr>
        <p:xfrm>
          <a:off x="1524001" y="484223"/>
          <a:ext cx="9144000" cy="256925"/>
        </p:xfrm>
        <a:graphic>
          <a:graphicData uri="http://schemas.openxmlformats.org/drawingml/2006/table">
            <a:tbl>
              <a:tblPr firstRow="1" firstCol="1" bandRow="1"/>
              <a:tblGrid>
                <a:gridCol w="4572000">
                  <a:extLst>
                    <a:ext uri="{9D8B030D-6E8A-4147-A177-3AD203B41FA5}">
                      <a16:colId xmlns:a16="http://schemas.microsoft.com/office/drawing/2014/main" val="1739510672"/>
                    </a:ext>
                  </a:extLst>
                </a:gridCol>
                <a:gridCol w="4572000">
                  <a:extLst>
                    <a:ext uri="{9D8B030D-6E8A-4147-A177-3AD203B41FA5}">
                      <a16:colId xmlns:a16="http://schemas.microsoft.com/office/drawing/2014/main" val="1145644215"/>
                    </a:ext>
                  </a:extLst>
                </a:gridCol>
              </a:tblGrid>
              <a:tr h="256925">
                <a:tc>
                  <a:txBody>
                    <a:bodyPr/>
                    <a:lstStyle/>
                    <a:p>
                      <a:pPr marL="0" marR="0">
                        <a:spcBef>
                          <a:spcPts val="0"/>
                        </a:spcBef>
                        <a:spcAft>
                          <a:spcPts val="0"/>
                        </a:spcAft>
                      </a:pPr>
                      <a:r>
                        <a:rPr lang="en-US" sz="800" b="0" dirty="0">
                          <a:effectLst/>
                        </a:rPr>
                        <a:t>School Name: Paul L. Dunbar Elementary School</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b="1" dirty="0">
                          <a:effectLst/>
                          <a:latin typeface="Calibri"/>
                          <a:ea typeface="Calibri" panose="020F0502020204030204" pitchFamily="34" charset="0"/>
                          <a:cs typeface="Calibri"/>
                        </a:rPr>
                        <a:t>Associate</a:t>
                      </a:r>
                      <a:r>
                        <a:rPr lang="en-US" sz="800" b="1" baseline="0" dirty="0">
                          <a:effectLst/>
                          <a:latin typeface="Calibri"/>
                          <a:ea typeface="Calibri" panose="020F0502020204030204" pitchFamily="34" charset="0"/>
                          <a:cs typeface="Calibri"/>
                        </a:rPr>
                        <a:t> Superintendent: Dr. Kala Goodwine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3622773395"/>
                  </a:ext>
                </a:extLst>
              </a:tr>
            </a:tbl>
          </a:graphicData>
        </a:graphic>
      </p:graphicFrame>
      <p:graphicFrame>
        <p:nvGraphicFramePr>
          <p:cNvPr id="4" name="Table 3"/>
          <p:cNvGraphicFramePr>
            <a:graphicFrameLocks noGrp="1"/>
          </p:cNvGraphicFramePr>
          <p:nvPr/>
        </p:nvGraphicFramePr>
        <p:xfrm>
          <a:off x="1524000" y="741148"/>
          <a:ext cx="9143999" cy="6012945"/>
        </p:xfrm>
        <a:graphic>
          <a:graphicData uri="http://schemas.openxmlformats.org/drawingml/2006/table">
            <a:tbl>
              <a:tblPr firstRow="1" firstCol="1" bandRow="1"/>
              <a:tblGrid>
                <a:gridCol w="4571999">
                  <a:extLst>
                    <a:ext uri="{9D8B030D-6E8A-4147-A177-3AD203B41FA5}">
                      <a16:colId xmlns:a16="http://schemas.microsoft.com/office/drawing/2014/main" val="3840910938"/>
                    </a:ext>
                  </a:extLst>
                </a:gridCol>
                <a:gridCol w="2286000">
                  <a:extLst>
                    <a:ext uri="{9D8B030D-6E8A-4147-A177-3AD203B41FA5}">
                      <a16:colId xmlns:a16="http://schemas.microsoft.com/office/drawing/2014/main" val="2770399664"/>
                    </a:ext>
                  </a:extLst>
                </a:gridCol>
                <a:gridCol w="2286000">
                  <a:extLst>
                    <a:ext uri="{9D8B030D-6E8A-4147-A177-3AD203B41FA5}">
                      <a16:colId xmlns:a16="http://schemas.microsoft.com/office/drawing/2014/main" val="562236726"/>
                    </a:ext>
                  </a:extLst>
                </a:gridCol>
              </a:tblGrid>
              <a:tr h="513635">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1" dirty="0">
                          <a:solidFill>
                            <a:srgbClr val="FFFFFF"/>
                          </a:solidFill>
                          <a:effectLst/>
                          <a:latin typeface="Helvetica LT Std"/>
                          <a:ea typeface="Calibri" panose="020F0502020204030204" pitchFamily="34" charset="0"/>
                          <a:cs typeface="Times New Roman" panose="02020603050405020304" pitchFamily="18" charset="0"/>
                        </a:rPr>
                        <a:t>Continuous Improvement Plan Goal #1:</a:t>
                      </a:r>
                      <a:r>
                        <a:rPr lang="en-US" sz="700" b="1" dirty="0">
                          <a:solidFill>
                            <a:srgbClr val="FFFFFF"/>
                          </a:solidFill>
                          <a:effectLst/>
                          <a:latin typeface="Helvetica LT Std"/>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Implement rigorous, culturally relevant, and linguistically responsive curriculum with fidelity in ELA strengthening instructional best practices in Tier 1 instruction.</a:t>
                      </a:r>
                      <a:endParaRPr lang="en-US" sz="1000" dirty="0"/>
                    </a:p>
                    <a:p>
                      <a:pPr marL="0" marR="0">
                        <a:spcBef>
                          <a:spcPts val="0"/>
                        </a:spcBef>
                        <a:spcAft>
                          <a:spcPts val="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333"/>
                  </a:ext>
                </a:extLst>
              </a:tr>
              <a:tr h="513635">
                <a:tc>
                  <a:txBody>
                    <a:bodyPr/>
                    <a:lstStyle/>
                    <a:p>
                      <a:pPr marL="0" marR="0" algn="l">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Completed</a:t>
                      </a:r>
                      <a:r>
                        <a:rPr lang="en-US" sz="1000" b="1" baseline="0" dirty="0">
                          <a:effectLst/>
                          <a:latin typeface="Calibri" panose="020F0502020204030204" pitchFamily="34" charset="0"/>
                          <a:ea typeface="Calibri" panose="020F0502020204030204" pitchFamily="34" charset="0"/>
                          <a:cs typeface="Times New Roman" panose="02020603050405020304" pitchFamily="18" charset="0"/>
                        </a:rPr>
                        <a:t> Action Steps</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Evidence</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of Completed Actions Steps (Implementation or Student/Teacher progress data)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Artifacts available</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extLst>
                  <a:ext uri="{0D108BD9-81ED-4DB2-BD59-A6C34878D82A}">
                    <a16:rowId xmlns:a16="http://schemas.microsoft.com/office/drawing/2014/main" val="2941298360"/>
                  </a:ext>
                </a:extLst>
              </a:tr>
              <a:tr h="372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700" b="1" dirty="0">
                          <a:effectLst/>
                          <a:latin typeface="Helvetica LT Std"/>
                          <a:ea typeface="Calibri" panose="020F0502020204030204" pitchFamily="34" charset="0"/>
                          <a:cs typeface="Calibri" panose="020F0502020204030204" pitchFamily="34" charset="0"/>
                        </a:rPr>
                        <a:t>1. </a:t>
                      </a:r>
                      <a:r>
                        <a:rPr lang="en-US" sz="1000" b="0" i="0" u="none" strike="noStrike" cap="none" noProof="0" dirty="0"/>
                        <a:t>Implement interdisciplinary units with integrated literature from IB Planners with fidelity and consistency. </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dirty="0"/>
                        <a:t>IB Units have been completed on each grade level</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dirty="0"/>
                        <a:t>Toddle Entries </a:t>
                      </a:r>
                    </a:p>
                    <a:p>
                      <a:r>
                        <a:rPr lang="en-US" sz="800" dirty="0"/>
                        <a:t>IB Padlet</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83949"/>
                  </a:ext>
                </a:extLst>
              </a:tr>
              <a:tr h="372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2. </a:t>
                      </a:r>
                      <a:r>
                        <a:rPr lang="en-US" sz="1000" b="0" i="0" u="none" strike="noStrike" cap="none" noProof="0" dirty="0"/>
                        <a:t>Plan and implement professional development for Guided Reading, Phonics, and Writing</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dirty="0"/>
                        <a:t>Guided Reading PL has been provided during Pre-Planning as well as collaborative planning</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800" dirty="0"/>
                        <a:t>Agendas, PLC </a:t>
                      </a:r>
                      <a:r>
                        <a:rPr lang="en-US" sz="800" dirty="0" err="1"/>
                        <a:t>Presentions</a:t>
                      </a:r>
                      <a:endParaRPr lang="en-US" sz="8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206250"/>
                  </a:ext>
                </a:extLst>
              </a:tr>
              <a:tr h="372670">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598320"/>
                  </a:ext>
                </a:extLst>
              </a:tr>
              <a:tr h="372670">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of next steps and district support needed to continue progress: Nothing needed at this time.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3586656"/>
                  </a:ext>
                </a:extLst>
              </a:tr>
              <a:tr h="372670">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Action</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Steps in Progress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Anticipated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Date of Completion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Necessary Resources to Complete Step</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995147251"/>
                  </a:ext>
                </a:extLst>
              </a:tr>
              <a:tr h="3424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Implement Fountas &amp; </a:t>
                      </a:r>
                      <a:r>
                        <a:rPr lang="en-US" sz="1000" b="0" i="0" u="none" strike="noStrike" cap="none" noProof="0" dirty="0" err="1"/>
                        <a:t>Pinnel</a:t>
                      </a:r>
                      <a:r>
                        <a:rPr lang="en-US" sz="1000" b="0" i="0" u="none" strike="noStrike" cap="none" noProof="0" dirty="0"/>
                        <a:t> &amp; </a:t>
                      </a:r>
                      <a:r>
                        <a:rPr lang="en-US" sz="1000" b="0" i="0" u="none" strike="noStrike" cap="none" noProof="0" dirty="0" err="1"/>
                        <a:t>Fundations</a:t>
                      </a:r>
                      <a:r>
                        <a:rPr lang="en-US" sz="1000" b="0" i="0" u="none" strike="noStrike" cap="none" noProof="0" dirty="0"/>
                        <a:t> (Phonics) with fidelity. </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Instructional coaches and Literacy content Specialists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931290"/>
                  </a:ext>
                </a:extLst>
              </a:tr>
              <a:tr h="372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Support teachers with the implementation of the literacy and intervention block through ongoing observations/feedback,  coaching, and monitoring.</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Admin, Coaches, and Content Specialists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909210"/>
                  </a:ext>
                </a:extLst>
              </a:tr>
              <a:tr h="17121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latin typeface="Calibri"/>
                          <a:ea typeface="Calibri"/>
                          <a:cs typeface="Calibri"/>
                        </a:rPr>
                        <a:t>Implement writing curriculum with fidelity with differentiated supports for students</a:t>
                      </a:r>
                      <a:endParaRPr lang="en-US" sz="1000" b="0" i="0" u="none" strike="noStrike" cap="none" dirty="0">
                        <a:solidFill>
                          <a:schemeClr val="dk1"/>
                        </a:solidFill>
                        <a:latin typeface="Calibri"/>
                        <a:ea typeface="Calibri"/>
                        <a:cs typeface="Calibri"/>
                        <a:sym typeface="Arial"/>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Admin, Coaches, and Content Specialists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900498"/>
                  </a:ext>
                </a:extLst>
              </a:tr>
              <a:tr h="372670">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 of next</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steps and district support needed to complete action steps currently in progress: Periodic monitoring/observations by Content Specialists and other Teaching and Learning staff.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7220920"/>
                  </a:ext>
                </a:extLst>
              </a:tr>
              <a:tr h="372670">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Pending</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Action Steps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Anticipated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Start Date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solidFill>
                      <a:schemeClr val="accent1">
                        <a:lumMod val="75000"/>
                      </a:schemeClr>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Necessary Resources to Begin/Complete Step</a:t>
                      </a:r>
                    </a:p>
                  </a:txBody>
                  <a:tcPr marL="55662" marR="55662" marT="0" marB="0">
                    <a:solidFill>
                      <a:schemeClr val="accent1">
                        <a:lumMod val="75000"/>
                      </a:schemeClr>
                    </a:solidFill>
                  </a:tcPr>
                </a:tc>
                <a:extLst>
                  <a:ext uri="{0D108BD9-81ED-4DB2-BD59-A6C34878D82A}">
                    <a16:rowId xmlns:a16="http://schemas.microsoft.com/office/drawing/2014/main" val="1049657805"/>
                  </a:ext>
                </a:extLst>
              </a:tr>
              <a:tr h="372670">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3685235598"/>
                  </a:ext>
                </a:extLst>
              </a:tr>
              <a:tr h="372670">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1203492808"/>
                  </a:ext>
                </a:extLst>
              </a:tr>
              <a:tr h="372670">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2253709280"/>
                  </a:ext>
                </a:extLst>
              </a:tr>
              <a:tr h="372670">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 of next</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steps and district support needed to start action steps: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189949"/>
                  </a:ext>
                </a:extLst>
              </a:tr>
            </a:tbl>
          </a:graphicData>
        </a:graphic>
      </p:graphicFrame>
    </p:spTree>
    <p:extLst>
      <p:ext uri="{BB962C8B-B14F-4D97-AF65-F5344CB8AC3E}">
        <p14:creationId xmlns:p14="http://schemas.microsoft.com/office/powerpoint/2010/main" val="321290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4;ge4564d00d1_1_0">
            <a:extLst>
              <a:ext uri="{FF2B5EF4-FFF2-40B4-BE49-F238E27FC236}">
                <a16:creationId xmlns:a16="http://schemas.microsoft.com/office/drawing/2014/main" id="{9F5EC885-5815-4324-B153-FC4C0CA604E7}"/>
              </a:ext>
            </a:extLst>
          </p:cNvPr>
          <p:cNvSpPr txBox="1"/>
          <p:nvPr/>
        </p:nvSpPr>
        <p:spPr>
          <a:xfrm>
            <a:off x="1524001" y="197526"/>
            <a:ext cx="9143999" cy="307777"/>
          </a:xfrm>
          <a:prstGeom prst="rect">
            <a:avLst/>
          </a:prstGeom>
          <a:solidFill>
            <a:schemeClr val="accent1">
              <a:lumMod val="75000"/>
            </a:schemeClr>
          </a:solidFill>
          <a:ln>
            <a:noFill/>
          </a:ln>
        </p:spPr>
        <p:txBody>
          <a:bodyPr spcFirstLastPara="1" wrap="square" lIns="76200" tIns="38100" rIns="76200" bIns="38100" anchor="t" anchorCtr="0">
            <a:spAutoFit/>
          </a:bodyPr>
          <a:lstStyle/>
          <a:p>
            <a:pPr algn="ctr">
              <a:buClr>
                <a:srgbClr val="000000"/>
              </a:buClr>
              <a:buSzPts val="1500"/>
              <a:defRPr/>
            </a:pPr>
            <a:r>
              <a:rPr lang="en-US" sz="1500" b="1" kern="0">
                <a:solidFill>
                  <a:srgbClr val="FFFFFF"/>
                </a:solidFill>
                <a:latin typeface="Arial"/>
                <a:cs typeface="Arial"/>
                <a:sym typeface="Arial"/>
              </a:rPr>
              <a:t>Quarterly Continuous Improvement Check-In</a:t>
            </a:r>
            <a:endParaRPr sz="1500" b="1" kern="0">
              <a:solidFill>
                <a:srgbClr val="FFFFFF"/>
              </a:solidFill>
              <a:latin typeface="Arial"/>
              <a:cs typeface="Arial"/>
              <a:sym typeface="Arial"/>
            </a:endParaRPr>
          </a:p>
        </p:txBody>
      </p:sp>
      <p:graphicFrame>
        <p:nvGraphicFramePr>
          <p:cNvPr id="3" name="Table 2"/>
          <p:cNvGraphicFramePr>
            <a:graphicFrameLocks noGrp="1"/>
          </p:cNvGraphicFramePr>
          <p:nvPr/>
        </p:nvGraphicFramePr>
        <p:xfrm>
          <a:off x="1524001" y="484223"/>
          <a:ext cx="9144000" cy="256925"/>
        </p:xfrm>
        <a:graphic>
          <a:graphicData uri="http://schemas.openxmlformats.org/drawingml/2006/table">
            <a:tbl>
              <a:tblPr firstRow="1" firstCol="1" bandRow="1"/>
              <a:tblGrid>
                <a:gridCol w="4572000">
                  <a:extLst>
                    <a:ext uri="{9D8B030D-6E8A-4147-A177-3AD203B41FA5}">
                      <a16:colId xmlns:a16="http://schemas.microsoft.com/office/drawing/2014/main" val="1739510672"/>
                    </a:ext>
                  </a:extLst>
                </a:gridCol>
                <a:gridCol w="4572000">
                  <a:extLst>
                    <a:ext uri="{9D8B030D-6E8A-4147-A177-3AD203B41FA5}">
                      <a16:colId xmlns:a16="http://schemas.microsoft.com/office/drawing/2014/main" val="1145644215"/>
                    </a:ext>
                  </a:extLst>
                </a:gridCol>
              </a:tblGrid>
              <a:tr h="256925">
                <a:tc>
                  <a:txBody>
                    <a:bodyPr/>
                    <a:lstStyle/>
                    <a:p>
                      <a:pPr marL="0" marR="0">
                        <a:spcBef>
                          <a:spcPts val="0"/>
                        </a:spcBef>
                        <a:spcAft>
                          <a:spcPts val="0"/>
                        </a:spcAft>
                      </a:pPr>
                      <a:r>
                        <a:rPr lang="en-US" sz="800" b="0" dirty="0">
                          <a:effectLst/>
                        </a:rPr>
                        <a:t>School Name: Paul L. Dunbar Elementary School</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b="1" dirty="0">
                          <a:effectLst/>
                          <a:latin typeface="Calibri"/>
                          <a:ea typeface="Calibri" panose="020F0502020204030204" pitchFamily="34" charset="0"/>
                          <a:cs typeface="Calibri"/>
                        </a:rPr>
                        <a:t>Associate</a:t>
                      </a:r>
                      <a:r>
                        <a:rPr lang="en-US" sz="800" b="1" baseline="0" dirty="0">
                          <a:effectLst/>
                          <a:latin typeface="Calibri"/>
                          <a:ea typeface="Calibri" panose="020F0502020204030204" pitchFamily="34" charset="0"/>
                          <a:cs typeface="Calibri"/>
                        </a:rPr>
                        <a:t> Superintendent: Dr. Kala Goodwine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3622773395"/>
                  </a:ext>
                </a:extLst>
              </a:tr>
            </a:tbl>
          </a:graphicData>
        </a:graphic>
      </p:graphicFrame>
      <p:graphicFrame>
        <p:nvGraphicFramePr>
          <p:cNvPr id="4" name="Table 3"/>
          <p:cNvGraphicFramePr>
            <a:graphicFrameLocks noGrp="1"/>
          </p:cNvGraphicFramePr>
          <p:nvPr/>
        </p:nvGraphicFramePr>
        <p:xfrm>
          <a:off x="1524000" y="741148"/>
          <a:ext cx="9143999" cy="5919327"/>
        </p:xfrm>
        <a:graphic>
          <a:graphicData uri="http://schemas.openxmlformats.org/drawingml/2006/table">
            <a:tbl>
              <a:tblPr firstRow="1" firstCol="1" bandRow="1"/>
              <a:tblGrid>
                <a:gridCol w="4571999">
                  <a:extLst>
                    <a:ext uri="{9D8B030D-6E8A-4147-A177-3AD203B41FA5}">
                      <a16:colId xmlns:a16="http://schemas.microsoft.com/office/drawing/2014/main" val="3840910938"/>
                    </a:ext>
                  </a:extLst>
                </a:gridCol>
                <a:gridCol w="2286000">
                  <a:extLst>
                    <a:ext uri="{9D8B030D-6E8A-4147-A177-3AD203B41FA5}">
                      <a16:colId xmlns:a16="http://schemas.microsoft.com/office/drawing/2014/main" val="2770399664"/>
                    </a:ext>
                  </a:extLst>
                </a:gridCol>
                <a:gridCol w="2286000">
                  <a:extLst>
                    <a:ext uri="{9D8B030D-6E8A-4147-A177-3AD203B41FA5}">
                      <a16:colId xmlns:a16="http://schemas.microsoft.com/office/drawing/2014/main" val="562236726"/>
                    </a:ext>
                  </a:extLst>
                </a:gridCol>
              </a:tblGrid>
              <a:tr h="455629">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1" dirty="0">
                          <a:solidFill>
                            <a:srgbClr val="FFFFFF"/>
                          </a:solidFill>
                          <a:effectLst/>
                          <a:latin typeface="Helvetica LT Std"/>
                          <a:ea typeface="Calibri" panose="020F0502020204030204" pitchFamily="34" charset="0"/>
                          <a:cs typeface="Times New Roman" panose="02020603050405020304" pitchFamily="18" charset="0"/>
                        </a:rPr>
                        <a:t>Continuous Improvement Plan Goal #2:</a:t>
                      </a:r>
                      <a:r>
                        <a:rPr lang="en-US" sz="700" b="1" dirty="0">
                          <a:solidFill>
                            <a:srgbClr val="FFFFFF"/>
                          </a:solidFill>
                          <a:effectLst/>
                          <a:latin typeface="Helvetica LT Std"/>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Implement consistent, rigorous, and problem-based curriculum with fidelity in Math strengthening instructional best practices in Tier 1 instruction.</a:t>
                      </a:r>
                    </a:p>
                    <a:p>
                      <a:pPr marL="0" marR="0">
                        <a:spcBef>
                          <a:spcPts val="0"/>
                        </a:spcBef>
                        <a:spcAft>
                          <a:spcPts val="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333"/>
                  </a:ext>
                </a:extLst>
              </a:tr>
              <a:tr h="477922">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Completed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Action Steps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Evidence</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of Completed Actions Steps (Implementation or Student/Teacher progress data)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Artifacts available</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extLst>
                  <a:ext uri="{0D108BD9-81ED-4DB2-BD59-A6C34878D82A}">
                    <a16:rowId xmlns:a16="http://schemas.microsoft.com/office/drawing/2014/main" val="2941298360"/>
                  </a:ext>
                </a:extLst>
              </a:tr>
              <a:tr h="346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700" b="1" dirty="0">
                          <a:effectLst/>
                          <a:latin typeface="Helvetica LT Std"/>
                          <a:ea typeface="Calibri" panose="020F0502020204030204" pitchFamily="34" charset="0"/>
                          <a:cs typeface="Calibri" panose="020F0502020204030204" pitchFamily="34" charset="0"/>
                        </a:rPr>
                        <a:t>1. </a:t>
                      </a:r>
                      <a:endParaRPr lang="en-US" sz="1000" b="0" i="0" u="none" strike="noStrike" cap="none" noProof="0" dirty="0">
                        <a:sym typeface="Arial"/>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83949"/>
                  </a:ext>
                </a:extLst>
              </a:tr>
              <a:tr h="346758">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 </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206250"/>
                  </a:ext>
                </a:extLst>
              </a:tr>
              <a:tr h="346758">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of next steps and district support needed to continue progress: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3586656"/>
                  </a:ext>
                </a:extLst>
              </a:tr>
              <a:tr h="346758">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Action</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Steps in Progress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Anticipated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Date of Completion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Necessary Resources to Complete Step</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995147251"/>
                  </a:ext>
                </a:extLst>
              </a:tr>
              <a:tr h="346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latin typeface="Calibri"/>
                          <a:ea typeface="Calibri"/>
                          <a:cs typeface="Calibri"/>
                        </a:rPr>
                        <a:t>Students will participate in weekly fluency activities and extracurricular activities focused on math content.</a:t>
                      </a:r>
                      <a:endParaRPr lang="en-US" sz="1000" b="0" i="0" u="none" strike="noStrike" cap="none" dirty="0">
                        <a:solidFill>
                          <a:schemeClr val="dk1"/>
                        </a:solidFill>
                        <a:latin typeface="Calibri"/>
                        <a:ea typeface="Calibri"/>
                        <a:cs typeface="Calibri"/>
                        <a:sym typeface="Arial"/>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March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Fluency Resources and Activities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931290"/>
                  </a:ext>
                </a:extLst>
              </a:tr>
              <a:tr h="346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dirty="0">
                          <a:solidFill>
                            <a:schemeClr val="dk1"/>
                          </a:solidFill>
                          <a:latin typeface="Calibri"/>
                          <a:ea typeface="Calibri"/>
                          <a:cs typeface="Calibri"/>
                        </a:rPr>
                        <a:t>Student progress/growth will be monitored through the use of pre- and post- assessments and Exit Tickets</a:t>
                      </a:r>
                      <a:endParaRPr lang="en-US" sz="1000" b="0" i="0" u="none" strike="noStrike" cap="none" dirty="0">
                        <a:solidFill>
                          <a:schemeClr val="dk1"/>
                        </a:solidFill>
                        <a:latin typeface="Calibri"/>
                        <a:ea typeface="Calibri"/>
                        <a:cs typeface="Calibri"/>
                        <a:sym typeface="Arial"/>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MAP Data and Data Talk Protocols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909210"/>
                  </a:ext>
                </a:extLst>
              </a:tr>
              <a:tr h="3467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Plan and implement professional development for effective number talks, problem solving and content knowledge</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March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District Math Curriculum Resources and Content Specialists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900498"/>
                  </a:ext>
                </a:extLst>
              </a:tr>
              <a:tr h="47792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Provide </a:t>
                      </a:r>
                      <a:r>
                        <a:rPr lang="en-US" sz="1000" b="0" i="0" u="none" strike="noStrike" cap="none" noProof="0" dirty="0">
                          <a:latin typeface="Calibri"/>
                        </a:rPr>
                        <a:t>ongoing observations/feedback,  coaching, and monitoring to s</a:t>
                      </a:r>
                      <a:r>
                        <a:rPr lang="en-US" sz="1000" b="0" i="0" u="none" strike="noStrike" cap="none" noProof="0" dirty="0"/>
                        <a:t>upport teachers with the implementation of effective math instruction (instructional strategies, differentiation and vocabulary)</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Coaching Cycle and Schedule</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490769"/>
                  </a:ext>
                </a:extLst>
              </a:tr>
              <a:tr h="346758">
                <a:tc gridSpan="3">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Summary of next</a:t>
                      </a:r>
                      <a:r>
                        <a:rPr lang="en-US" sz="1000" baseline="0">
                          <a:effectLst/>
                          <a:latin typeface="Calibri" panose="020F0502020204030204" pitchFamily="34" charset="0"/>
                          <a:ea typeface="Calibri" panose="020F0502020204030204" pitchFamily="34" charset="0"/>
                          <a:cs typeface="Times New Roman" panose="02020603050405020304" pitchFamily="18" charset="0"/>
                        </a:rPr>
                        <a:t> steps and district support needed to complete action steps currently in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7220920"/>
                  </a:ext>
                </a:extLst>
              </a:tr>
              <a:tr h="346758">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Pending</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Action Steps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Anticipated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Start Date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solidFill>
                      <a:schemeClr val="accent1">
                        <a:lumMod val="75000"/>
                      </a:schemeClr>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Necessary Resources to Begin/Complete Step</a:t>
                      </a:r>
                    </a:p>
                  </a:txBody>
                  <a:tcPr marL="55662" marR="55662" marT="0" marB="0">
                    <a:solidFill>
                      <a:schemeClr val="accent1">
                        <a:lumMod val="75000"/>
                      </a:schemeClr>
                    </a:solidFill>
                  </a:tcPr>
                </a:tc>
                <a:extLst>
                  <a:ext uri="{0D108BD9-81ED-4DB2-BD59-A6C34878D82A}">
                    <a16:rowId xmlns:a16="http://schemas.microsoft.com/office/drawing/2014/main" val="1049657805"/>
                  </a:ext>
                </a:extLst>
              </a:tr>
              <a:tr h="346758">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3685235598"/>
                  </a:ext>
                </a:extLst>
              </a:tr>
              <a:tr h="346758">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1203492808"/>
                  </a:ext>
                </a:extLst>
              </a:tr>
              <a:tr h="346758">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2253709280"/>
                  </a:ext>
                </a:extLst>
              </a:tr>
              <a:tr h="346758">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 of next</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steps and district support needed to start action steps: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189949"/>
                  </a:ext>
                </a:extLst>
              </a:tr>
            </a:tbl>
          </a:graphicData>
        </a:graphic>
      </p:graphicFrame>
    </p:spTree>
    <p:extLst>
      <p:ext uri="{BB962C8B-B14F-4D97-AF65-F5344CB8AC3E}">
        <p14:creationId xmlns:p14="http://schemas.microsoft.com/office/powerpoint/2010/main" val="303644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4;ge4564d00d1_1_0">
            <a:extLst>
              <a:ext uri="{FF2B5EF4-FFF2-40B4-BE49-F238E27FC236}">
                <a16:creationId xmlns:a16="http://schemas.microsoft.com/office/drawing/2014/main" id="{9F5EC885-5815-4324-B153-FC4C0CA604E7}"/>
              </a:ext>
            </a:extLst>
          </p:cNvPr>
          <p:cNvSpPr txBox="1"/>
          <p:nvPr/>
        </p:nvSpPr>
        <p:spPr>
          <a:xfrm>
            <a:off x="1524001" y="197526"/>
            <a:ext cx="9143999" cy="307777"/>
          </a:xfrm>
          <a:prstGeom prst="rect">
            <a:avLst/>
          </a:prstGeom>
          <a:solidFill>
            <a:schemeClr val="accent1">
              <a:lumMod val="75000"/>
            </a:schemeClr>
          </a:solidFill>
          <a:ln>
            <a:noFill/>
          </a:ln>
        </p:spPr>
        <p:txBody>
          <a:bodyPr spcFirstLastPara="1" wrap="square" lIns="76200" tIns="38100" rIns="76200" bIns="38100" anchor="t" anchorCtr="0">
            <a:spAutoFit/>
          </a:bodyPr>
          <a:lstStyle/>
          <a:p>
            <a:pPr algn="ctr">
              <a:buClr>
                <a:srgbClr val="000000"/>
              </a:buClr>
              <a:buSzPts val="1500"/>
              <a:defRPr/>
            </a:pPr>
            <a:r>
              <a:rPr lang="en-US" sz="1500" b="1" kern="0">
                <a:solidFill>
                  <a:srgbClr val="FFFFFF"/>
                </a:solidFill>
                <a:latin typeface="Arial"/>
                <a:cs typeface="Arial"/>
                <a:sym typeface="Arial"/>
              </a:rPr>
              <a:t>Quarterly Continuous Improvement Check-In</a:t>
            </a:r>
            <a:endParaRPr sz="1500" b="1" kern="0">
              <a:solidFill>
                <a:srgbClr val="FFFFFF"/>
              </a:solidFill>
              <a:latin typeface="Arial"/>
              <a:cs typeface="Arial"/>
              <a:sym typeface="Arial"/>
            </a:endParaRPr>
          </a:p>
        </p:txBody>
      </p:sp>
      <p:graphicFrame>
        <p:nvGraphicFramePr>
          <p:cNvPr id="3" name="Table 2"/>
          <p:cNvGraphicFramePr>
            <a:graphicFrameLocks noGrp="1"/>
          </p:cNvGraphicFramePr>
          <p:nvPr/>
        </p:nvGraphicFramePr>
        <p:xfrm>
          <a:off x="1524001" y="484223"/>
          <a:ext cx="9144000" cy="256925"/>
        </p:xfrm>
        <a:graphic>
          <a:graphicData uri="http://schemas.openxmlformats.org/drawingml/2006/table">
            <a:tbl>
              <a:tblPr firstRow="1" firstCol="1" bandRow="1"/>
              <a:tblGrid>
                <a:gridCol w="4572000">
                  <a:extLst>
                    <a:ext uri="{9D8B030D-6E8A-4147-A177-3AD203B41FA5}">
                      <a16:colId xmlns:a16="http://schemas.microsoft.com/office/drawing/2014/main" val="1739510672"/>
                    </a:ext>
                  </a:extLst>
                </a:gridCol>
                <a:gridCol w="4572000">
                  <a:extLst>
                    <a:ext uri="{9D8B030D-6E8A-4147-A177-3AD203B41FA5}">
                      <a16:colId xmlns:a16="http://schemas.microsoft.com/office/drawing/2014/main" val="1145644215"/>
                    </a:ext>
                  </a:extLst>
                </a:gridCol>
              </a:tblGrid>
              <a:tr h="256925">
                <a:tc>
                  <a:txBody>
                    <a:bodyPr/>
                    <a:lstStyle/>
                    <a:p>
                      <a:pPr marL="0" marR="0">
                        <a:spcBef>
                          <a:spcPts val="0"/>
                        </a:spcBef>
                        <a:spcAft>
                          <a:spcPts val="0"/>
                        </a:spcAft>
                      </a:pPr>
                      <a:r>
                        <a:rPr lang="en-US" sz="800" b="0" dirty="0">
                          <a:effectLst/>
                        </a:rPr>
                        <a:t>School Name: Paul L. Dunbar Elementary School</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tc>
                  <a:txBody>
                    <a:bodyPr/>
                    <a:lstStyle/>
                    <a:p>
                      <a:pPr marL="0" marR="0">
                        <a:spcBef>
                          <a:spcPts val="0"/>
                        </a:spcBef>
                        <a:spcAft>
                          <a:spcPts val="0"/>
                        </a:spcAft>
                      </a:pPr>
                      <a:r>
                        <a:rPr lang="en-US" sz="800" b="1" dirty="0">
                          <a:effectLst/>
                          <a:latin typeface="Calibri"/>
                          <a:ea typeface="Calibri" panose="020F0502020204030204" pitchFamily="34" charset="0"/>
                          <a:cs typeface="Calibri"/>
                        </a:rPr>
                        <a:t>Associate</a:t>
                      </a:r>
                      <a:r>
                        <a:rPr lang="en-US" sz="800" b="1" baseline="0" dirty="0">
                          <a:effectLst/>
                          <a:latin typeface="Calibri"/>
                          <a:ea typeface="Calibri" panose="020F0502020204030204" pitchFamily="34" charset="0"/>
                          <a:cs typeface="Calibri"/>
                        </a:rPr>
                        <a:t> Superintendent: Dr. Kala Goodwine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6334" marR="56334" marT="0" marB="0"/>
                </a:tc>
                <a:extLst>
                  <a:ext uri="{0D108BD9-81ED-4DB2-BD59-A6C34878D82A}">
                    <a16:rowId xmlns:a16="http://schemas.microsoft.com/office/drawing/2014/main" val="3622773395"/>
                  </a:ext>
                </a:extLst>
              </a:tr>
            </a:tbl>
          </a:graphicData>
        </a:graphic>
      </p:graphicFrame>
      <p:graphicFrame>
        <p:nvGraphicFramePr>
          <p:cNvPr id="4" name="Table 3"/>
          <p:cNvGraphicFramePr>
            <a:graphicFrameLocks noGrp="1"/>
          </p:cNvGraphicFramePr>
          <p:nvPr/>
        </p:nvGraphicFramePr>
        <p:xfrm>
          <a:off x="1524000" y="741149"/>
          <a:ext cx="9143999" cy="5994396"/>
        </p:xfrm>
        <a:graphic>
          <a:graphicData uri="http://schemas.openxmlformats.org/drawingml/2006/table">
            <a:tbl>
              <a:tblPr firstRow="1" firstCol="1" bandRow="1"/>
              <a:tblGrid>
                <a:gridCol w="4571999">
                  <a:extLst>
                    <a:ext uri="{9D8B030D-6E8A-4147-A177-3AD203B41FA5}">
                      <a16:colId xmlns:a16="http://schemas.microsoft.com/office/drawing/2014/main" val="3840910938"/>
                    </a:ext>
                  </a:extLst>
                </a:gridCol>
                <a:gridCol w="2286000">
                  <a:extLst>
                    <a:ext uri="{9D8B030D-6E8A-4147-A177-3AD203B41FA5}">
                      <a16:colId xmlns:a16="http://schemas.microsoft.com/office/drawing/2014/main" val="2770399664"/>
                    </a:ext>
                  </a:extLst>
                </a:gridCol>
                <a:gridCol w="2286000">
                  <a:extLst>
                    <a:ext uri="{9D8B030D-6E8A-4147-A177-3AD203B41FA5}">
                      <a16:colId xmlns:a16="http://schemas.microsoft.com/office/drawing/2014/main" val="562236726"/>
                    </a:ext>
                  </a:extLst>
                </a:gridCol>
              </a:tblGrid>
              <a:tr h="435874">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b="1" dirty="0">
                          <a:solidFill>
                            <a:srgbClr val="FFFFFF"/>
                          </a:solidFill>
                          <a:effectLst/>
                          <a:latin typeface="Helvetica LT Std"/>
                          <a:ea typeface="Calibri" panose="020F0502020204030204" pitchFamily="34" charset="0"/>
                          <a:cs typeface="Times New Roman" panose="02020603050405020304" pitchFamily="18" charset="0"/>
                        </a:rPr>
                        <a:t>Continuous Improvement Plan Goal #3:</a:t>
                      </a:r>
                      <a:r>
                        <a:rPr lang="en-US" sz="700" b="1" dirty="0">
                          <a:solidFill>
                            <a:srgbClr val="FFFFFF"/>
                          </a:solidFill>
                          <a:effectLst/>
                          <a:latin typeface="Helvetica LT Std"/>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Implement a Whole-Child system of supports that integrates social-emotional learning, behavior, wellness, and comprehensive academic intervention plans</a:t>
                      </a:r>
                      <a:endParaRPr lang="en-US" sz="1000" dirty="0"/>
                    </a:p>
                    <a:p>
                      <a:pPr marL="0" marR="0">
                        <a:spcBef>
                          <a:spcPts val="0"/>
                        </a:spcBef>
                        <a:spcAft>
                          <a:spcPts val="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756333"/>
                  </a:ext>
                </a:extLst>
              </a:tr>
              <a:tr h="457200">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Completed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Action Steps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Evidence</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of Completed Actions Steps (Implementation or Student /Teacher progress data)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tc>
                  <a:txBody>
                    <a:bodyPr/>
                    <a:lstStyle/>
                    <a:p>
                      <a:pPr marL="0" marR="0" algn="l">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Artifacts available</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63C1"/>
                    </a:solidFill>
                  </a:tcPr>
                </a:tc>
                <a:extLst>
                  <a:ext uri="{0D108BD9-81ED-4DB2-BD59-A6C34878D82A}">
                    <a16:rowId xmlns:a16="http://schemas.microsoft.com/office/drawing/2014/main" val="2941298360"/>
                  </a:ext>
                </a:extLst>
              </a:tr>
              <a:tr h="331723">
                <a:tc>
                  <a:txBody>
                    <a:bodyPr/>
                    <a:lstStyle/>
                    <a:p>
                      <a:pPr marL="0" marR="0">
                        <a:spcBef>
                          <a:spcPts val="0"/>
                        </a:spcBef>
                        <a:spcAft>
                          <a:spcPts val="0"/>
                        </a:spcAft>
                      </a:pPr>
                      <a:r>
                        <a:rPr lang="en-US" sz="700" b="1" dirty="0">
                          <a:effectLst/>
                          <a:latin typeface="Helvetica LT Std"/>
                          <a:ea typeface="Calibri" panose="020F0502020204030204" pitchFamily="34" charset="0"/>
                          <a:cs typeface="Calibri" panose="020F0502020204030204" pitchFamily="34" charset="0"/>
                        </a:rPr>
                        <a:t>1. 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783949"/>
                  </a:ext>
                </a:extLst>
              </a:tr>
              <a:tr h="331723">
                <a:tc>
                  <a:txBody>
                    <a:bodyPr/>
                    <a:lstStyle/>
                    <a:p>
                      <a:pPr marL="0" marR="0">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 </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206250"/>
                  </a:ext>
                </a:extLst>
              </a:tr>
              <a:tr h="331723">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of next steps and district support needed to continue progress: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3586656"/>
                  </a:ext>
                </a:extLst>
              </a:tr>
              <a:tr h="331723">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Action</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Steps in Progress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Anticipated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Date of Completion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Necessary Resources to Complete Step</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995147251"/>
                  </a:ext>
                </a:extLst>
              </a:tr>
              <a:tr h="3317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Utilize the Behavior Specialist &amp; Counselor to provide behavior management strategies, SEL and professional development to teachers. </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FT BS &amp; Counselor, CARE TEAM, and SEL Resources</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931290"/>
                  </a:ext>
                </a:extLst>
              </a:tr>
              <a:tr h="3317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Host school-wide virtual assembly that reviews behavioral expectations, IB Learner Profiles, rewards, and PBIS Matrix review. </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April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Admin, Counselor, B Spec., IB Coordinator</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909210"/>
                  </a:ext>
                </a:extLst>
              </a:tr>
              <a:tr h="3317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Provided and implement Restorative Practices PL and strategies to students and staff.  </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Trainings for new staff</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900498"/>
                  </a:ext>
                </a:extLst>
              </a:tr>
              <a:tr h="3317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Schedule and host parent workshops on effective communication strategies for students and conflict resolution</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October 2022, January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District Engagement Office</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035474"/>
                  </a:ext>
                </a:extLst>
              </a:tr>
              <a:tr h="4572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0" i="0" u="none" strike="noStrike" cap="none" noProof="0" dirty="0"/>
                        <a:t>Schedule monthly CARE Team meetings and use data from the BASC3  BESS diagnostic to support students in the SST/RTI process in alignment with the APS 5</a:t>
                      </a:r>
                      <a:endParaRPr lang="en-US" sz="1000" dirty="0"/>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2023</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CARE Team Tracker and Rolling Agenda</a:t>
                      </a: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390190"/>
                  </a:ext>
                </a:extLst>
              </a:tr>
              <a:tr h="331723">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 of next</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steps and district support needed to complete action steps currently in progress: None at this time.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7220920"/>
                  </a:ext>
                </a:extLst>
              </a:tr>
              <a:tr h="331723">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Pending</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Action Steps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Anticipated</a:t>
                      </a:r>
                      <a:r>
                        <a:rPr lang="en-US" sz="1000" b="1" baseline="0">
                          <a:effectLst/>
                          <a:latin typeface="Calibri" panose="020F0502020204030204" pitchFamily="34" charset="0"/>
                          <a:ea typeface="Calibri" panose="020F0502020204030204" pitchFamily="34" charset="0"/>
                          <a:cs typeface="Times New Roman" panose="02020603050405020304" pitchFamily="18" charset="0"/>
                        </a:rPr>
                        <a:t> Start Date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solidFill>
                      <a:schemeClr val="accent1">
                        <a:lumMod val="75000"/>
                      </a:schemeClr>
                    </a:solidFill>
                  </a:tcPr>
                </a:tc>
                <a:tc>
                  <a:txBody>
                    <a:bodyPr/>
                    <a:lstStyle/>
                    <a:p>
                      <a:pPr marL="0" marR="0">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Necessary Resources to Begin/Complete Step</a:t>
                      </a:r>
                    </a:p>
                  </a:txBody>
                  <a:tcPr marL="55662" marR="55662" marT="0" marB="0">
                    <a:solidFill>
                      <a:schemeClr val="accent1">
                        <a:lumMod val="75000"/>
                      </a:schemeClr>
                    </a:solidFill>
                  </a:tcPr>
                </a:tc>
                <a:extLst>
                  <a:ext uri="{0D108BD9-81ED-4DB2-BD59-A6C34878D82A}">
                    <a16:rowId xmlns:a16="http://schemas.microsoft.com/office/drawing/2014/main" val="1049657805"/>
                  </a:ext>
                </a:extLst>
              </a:tr>
              <a:tr h="331723">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3685235598"/>
                  </a:ext>
                </a:extLst>
              </a:tr>
              <a:tr h="331723">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1203492808"/>
                  </a:ext>
                </a:extLst>
              </a:tr>
              <a:tr h="331723">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tc>
                <a:extLst>
                  <a:ext uri="{0D108BD9-81ED-4DB2-BD59-A6C34878D82A}">
                    <a16:rowId xmlns:a16="http://schemas.microsoft.com/office/drawing/2014/main" val="2253709280"/>
                  </a:ext>
                </a:extLst>
              </a:tr>
              <a:tr h="331723">
                <a:tc gridSpan="3">
                  <a: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Summary of next</a:t>
                      </a:r>
                      <a:r>
                        <a:rPr lang="en-US" sz="1000" baseline="0" dirty="0">
                          <a:effectLst/>
                          <a:latin typeface="Calibri" panose="020F0502020204030204" pitchFamily="34" charset="0"/>
                          <a:ea typeface="Calibri" panose="020F0502020204030204" pitchFamily="34" charset="0"/>
                          <a:cs typeface="Times New Roman" panose="02020603050405020304" pitchFamily="18" charset="0"/>
                        </a:rPr>
                        <a:t> steps and district support needed to start action steps: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662" marR="55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8189949"/>
                  </a:ext>
                </a:extLst>
              </a:tr>
            </a:tbl>
          </a:graphicData>
        </a:graphic>
      </p:graphicFrame>
    </p:spTree>
    <p:extLst>
      <p:ext uri="{BB962C8B-B14F-4D97-AF65-F5344CB8AC3E}">
        <p14:creationId xmlns:p14="http://schemas.microsoft.com/office/powerpoint/2010/main" val="327434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33;p26">
            <a:extLst>
              <a:ext uri="{FF2B5EF4-FFF2-40B4-BE49-F238E27FC236}">
                <a16:creationId xmlns:a16="http://schemas.microsoft.com/office/drawing/2014/main" id="{E4B41B92-402F-5766-E8FF-63ABF8920E9C}"/>
              </a:ext>
            </a:extLst>
          </p:cNvPr>
          <p:cNvSpPr txBox="1"/>
          <p:nvPr/>
        </p:nvSpPr>
        <p:spPr>
          <a:xfrm>
            <a:off x="2233945" y="320116"/>
            <a:ext cx="4472555" cy="215440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3200" b="1" dirty="0">
                <a:solidFill>
                  <a:srgbClr val="4472C4"/>
                </a:solidFill>
              </a:rPr>
              <a:t>A</a:t>
            </a:r>
            <a:r>
              <a:rPr lang="en" sz="3200" b="1" dirty="0">
                <a:solidFill>
                  <a:srgbClr val="ED7D31"/>
                </a:solidFill>
              </a:rPr>
              <a:t>ccountability</a:t>
            </a:r>
            <a:r>
              <a:rPr lang="en" sz="3200" b="1" dirty="0"/>
              <a:t> </a:t>
            </a:r>
            <a:endParaRPr sz="3200" b="1" dirty="0"/>
          </a:p>
          <a:p>
            <a:pPr marL="0" lvl="0" indent="0" algn="l" rtl="0">
              <a:spcBef>
                <a:spcPts val="0"/>
              </a:spcBef>
              <a:spcAft>
                <a:spcPts val="0"/>
              </a:spcAft>
              <a:buNone/>
            </a:pPr>
            <a:r>
              <a:rPr lang="en" sz="3200" b="1" dirty="0">
                <a:solidFill>
                  <a:srgbClr val="4472C4"/>
                </a:solidFill>
              </a:rPr>
              <a:t>C</a:t>
            </a:r>
            <a:r>
              <a:rPr lang="en" sz="3200" b="1" dirty="0">
                <a:solidFill>
                  <a:srgbClr val="ED7D31"/>
                </a:solidFill>
              </a:rPr>
              <a:t>ollaboration</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E</a:t>
            </a:r>
            <a:r>
              <a:rPr lang="en" sz="3200" b="1" dirty="0">
                <a:solidFill>
                  <a:srgbClr val="ED7D31"/>
                </a:solidFill>
              </a:rPr>
              <a:t>quity</a:t>
            </a:r>
            <a:endParaRPr sz="3200" b="1" dirty="0">
              <a:solidFill>
                <a:srgbClr val="ED7D31"/>
              </a:solidFill>
            </a:endParaRPr>
          </a:p>
          <a:p>
            <a:pPr marL="0" lvl="0" indent="0" algn="l" rtl="0">
              <a:spcBef>
                <a:spcPts val="0"/>
              </a:spcBef>
              <a:spcAft>
                <a:spcPts val="0"/>
              </a:spcAft>
              <a:buNone/>
            </a:pPr>
            <a:r>
              <a:rPr lang="en" sz="3200" b="1" dirty="0">
                <a:solidFill>
                  <a:srgbClr val="4472C4"/>
                </a:solidFill>
              </a:rPr>
              <a:t>S</a:t>
            </a:r>
            <a:r>
              <a:rPr lang="en" sz="3200" b="1" dirty="0">
                <a:solidFill>
                  <a:srgbClr val="ED7D31"/>
                </a:solidFill>
              </a:rPr>
              <a:t>upport </a:t>
            </a:r>
            <a:endParaRPr sz="3200" b="1" dirty="0">
              <a:solidFill>
                <a:srgbClr val="ED7D31"/>
              </a:solidFill>
            </a:endParaRPr>
          </a:p>
        </p:txBody>
      </p:sp>
      <p:pic>
        <p:nvPicPr>
          <p:cNvPr id="12" name="Google Shape;135;p26" descr="Graphical user interface, application&#10;&#10;Description automatically generated">
            <a:extLst>
              <a:ext uri="{FF2B5EF4-FFF2-40B4-BE49-F238E27FC236}">
                <a16:creationId xmlns:a16="http://schemas.microsoft.com/office/drawing/2014/main" id="{9D27199E-BBEB-3390-FFC0-4F8E9F00AF2E}"/>
              </a:ext>
            </a:extLst>
          </p:cNvPr>
          <p:cNvPicPr preferRelativeResize="0"/>
          <p:nvPr/>
        </p:nvPicPr>
        <p:blipFill rotWithShape="1">
          <a:blip r:embed="rId2">
            <a:alphaModFix/>
          </a:blip>
          <a:srcRect/>
          <a:stretch/>
        </p:blipFill>
        <p:spPr>
          <a:xfrm rot="20682179">
            <a:off x="646667" y="362828"/>
            <a:ext cx="1351583" cy="1968271"/>
          </a:xfrm>
          <a:prstGeom prst="rect">
            <a:avLst/>
          </a:prstGeom>
          <a:noFill/>
          <a:ln>
            <a:noFill/>
          </a:ln>
        </p:spPr>
      </p:pic>
      <p:sp>
        <p:nvSpPr>
          <p:cNvPr id="13" name="TextBox 12">
            <a:extLst>
              <a:ext uri="{FF2B5EF4-FFF2-40B4-BE49-F238E27FC236}">
                <a16:creationId xmlns:a16="http://schemas.microsoft.com/office/drawing/2014/main" id="{C1195DF1-B5CF-8EA3-676E-BC50B786E45F}"/>
              </a:ext>
            </a:extLst>
          </p:cNvPr>
          <p:cNvSpPr txBox="1"/>
          <p:nvPr/>
        </p:nvSpPr>
        <p:spPr>
          <a:xfrm>
            <a:off x="1636294" y="3157086"/>
            <a:ext cx="9567512" cy="1015663"/>
          </a:xfrm>
          <a:prstGeom prst="rect">
            <a:avLst/>
          </a:prstGeom>
          <a:noFill/>
        </p:spPr>
        <p:txBody>
          <a:bodyPr wrap="square" rtlCol="0">
            <a:spAutoFit/>
          </a:bodyPr>
          <a:lstStyle/>
          <a:p>
            <a:r>
              <a:rPr lang="en-US" sz="6000" b="1" dirty="0">
                <a:solidFill>
                  <a:schemeClr val="tx1">
                    <a:lumMod val="65000"/>
                    <a:lumOff val="35000"/>
                  </a:schemeClr>
                </a:solidFill>
              </a:rPr>
              <a:t>Fall 2022 ACES Presentation</a:t>
            </a:r>
          </a:p>
        </p:txBody>
      </p:sp>
      <p:sp>
        <p:nvSpPr>
          <p:cNvPr id="14" name="TextBox 13">
            <a:extLst>
              <a:ext uri="{FF2B5EF4-FFF2-40B4-BE49-F238E27FC236}">
                <a16:creationId xmlns:a16="http://schemas.microsoft.com/office/drawing/2014/main" id="{64E5E3F6-76B0-E7F3-2CB0-A2BDFFC2C412}"/>
              </a:ext>
            </a:extLst>
          </p:cNvPr>
          <p:cNvSpPr txBox="1"/>
          <p:nvPr/>
        </p:nvSpPr>
        <p:spPr>
          <a:xfrm>
            <a:off x="6297502" y="863541"/>
            <a:ext cx="4210639" cy="646331"/>
          </a:xfrm>
          <a:prstGeom prst="rect">
            <a:avLst/>
          </a:prstGeom>
          <a:solidFill>
            <a:schemeClr val="accent1">
              <a:lumMod val="20000"/>
              <a:lumOff val="80000"/>
            </a:schemeClr>
          </a:solidFill>
          <a:ln w="38100">
            <a:solidFill>
              <a:schemeClr val="accent4"/>
            </a:solidFill>
          </a:ln>
        </p:spPr>
        <p:txBody>
          <a:bodyPr wrap="square" rtlCol="0">
            <a:spAutoFit/>
          </a:bodyPr>
          <a:lstStyle/>
          <a:p>
            <a:r>
              <a:rPr lang="en-US" b="1" u="sng" dirty="0">
                <a:solidFill>
                  <a:schemeClr val="accent4"/>
                </a:solidFill>
              </a:rPr>
              <a:t>NOTE to Principal:</a:t>
            </a:r>
            <a:r>
              <a:rPr lang="en-US" u="sng" dirty="0">
                <a:solidFill>
                  <a:schemeClr val="accent4"/>
                </a:solidFill>
              </a:rPr>
              <a:t> </a:t>
            </a:r>
            <a:r>
              <a:rPr lang="en-US" dirty="0"/>
              <a:t>Please insert your ACES presentation after this slide.</a:t>
            </a:r>
            <a:endParaRPr lang="en-US" b="1" dirty="0"/>
          </a:p>
        </p:txBody>
      </p:sp>
    </p:spTree>
    <p:extLst>
      <p:ext uri="{BB962C8B-B14F-4D97-AF65-F5344CB8AC3E}">
        <p14:creationId xmlns:p14="http://schemas.microsoft.com/office/powerpoint/2010/main" val="271625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34"/>
          <p:cNvSpPr txBox="1">
            <a:spLocks noGrp="1"/>
          </p:cNvSpPr>
          <p:nvPr>
            <p:ph type="sldNum" idx="12"/>
          </p:nvPr>
        </p:nvSpPr>
        <p:spPr>
          <a:xfrm>
            <a:off x="7981950" y="6356351"/>
            <a:ext cx="2057400" cy="365100"/>
          </a:xfrm>
          <a:prstGeom prst="rect">
            <a:avLst/>
          </a:prstGeom>
          <a:noFill/>
          <a:ln>
            <a:noFill/>
          </a:ln>
        </p:spPr>
        <p:txBody>
          <a:bodyPr spcFirstLastPara="1" wrap="square" lIns="91425" tIns="45700" rIns="91425" bIns="45700" anchor="t" anchorCtr="0">
            <a:noAutofit/>
          </a:bodyPr>
          <a:lstStyle/>
          <a:p>
            <a:pPr>
              <a:buClr>
                <a:srgbClr val="000000"/>
              </a:buClr>
            </a:pPr>
            <a:fld id="{00000000-1234-1234-1234-123412341234}" type="slidenum">
              <a:rPr lang="en-US" sz="1400" kern="0">
                <a:solidFill>
                  <a:srgbClr val="000000"/>
                </a:solidFill>
                <a:latin typeface="Arial"/>
                <a:cs typeface="Arial"/>
                <a:sym typeface="Arial"/>
              </a:rPr>
              <a:pPr>
                <a:buClr>
                  <a:srgbClr val="000000"/>
                </a:buClr>
              </a:pPr>
              <a:t>9</a:t>
            </a:fld>
            <a:endParaRPr sz="1400" kern="0">
              <a:solidFill>
                <a:srgbClr val="000000"/>
              </a:solidFill>
              <a:latin typeface="Arial"/>
              <a:cs typeface="Arial"/>
              <a:sym typeface="Arial"/>
            </a:endParaRPr>
          </a:p>
        </p:txBody>
      </p:sp>
      <p:sp>
        <p:nvSpPr>
          <p:cNvPr id="914" name="Google Shape;914;p134"/>
          <p:cNvSpPr txBox="1"/>
          <p:nvPr/>
        </p:nvSpPr>
        <p:spPr>
          <a:xfrm>
            <a:off x="2857500" y="1914361"/>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5 years</a:t>
            </a:r>
            <a:endParaRPr sz="1400" kern="0">
              <a:solidFill>
                <a:srgbClr val="000000"/>
              </a:solidFill>
              <a:latin typeface="Arial"/>
              <a:cs typeface="Arial"/>
              <a:sym typeface="Arial"/>
            </a:endParaRPr>
          </a:p>
        </p:txBody>
      </p:sp>
      <p:sp>
        <p:nvSpPr>
          <p:cNvPr id="915" name="Google Shape;915;p134"/>
          <p:cNvSpPr txBox="1"/>
          <p:nvPr/>
        </p:nvSpPr>
        <p:spPr>
          <a:xfrm>
            <a:off x="3173125" y="2152074"/>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5 years</a:t>
            </a:r>
            <a:endParaRPr sz="1400" kern="0">
              <a:solidFill>
                <a:srgbClr val="000000"/>
              </a:solidFill>
              <a:latin typeface="Arial"/>
              <a:cs typeface="Arial"/>
              <a:sym typeface="Arial"/>
            </a:endParaRPr>
          </a:p>
        </p:txBody>
      </p:sp>
      <p:sp>
        <p:nvSpPr>
          <p:cNvPr id="916" name="Google Shape;916;p134"/>
          <p:cNvSpPr txBox="1"/>
          <p:nvPr/>
        </p:nvSpPr>
        <p:spPr>
          <a:xfrm>
            <a:off x="9786047" y="1914348"/>
            <a:ext cx="12192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2</a:t>
            </a:r>
            <a:endParaRPr sz="1400" kern="0">
              <a:solidFill>
                <a:srgbClr val="000000"/>
              </a:solidFill>
              <a:latin typeface="Arial"/>
              <a:cs typeface="Arial"/>
              <a:sym typeface="Arial"/>
            </a:endParaRPr>
          </a:p>
        </p:txBody>
      </p:sp>
      <p:sp>
        <p:nvSpPr>
          <p:cNvPr id="917" name="Google Shape;917;p134"/>
          <p:cNvSpPr txBox="1"/>
          <p:nvPr/>
        </p:nvSpPr>
        <p:spPr>
          <a:xfrm>
            <a:off x="9072482" y="2152073"/>
            <a:ext cx="15048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0</a:t>
            </a:r>
            <a:endParaRPr sz="1400" kern="0">
              <a:solidFill>
                <a:srgbClr val="000000"/>
              </a:solidFill>
              <a:latin typeface="Arial"/>
              <a:cs typeface="Arial"/>
              <a:sym typeface="Arial"/>
            </a:endParaRPr>
          </a:p>
        </p:txBody>
      </p:sp>
      <p:sp>
        <p:nvSpPr>
          <p:cNvPr id="918" name="Google Shape;918;p134"/>
          <p:cNvSpPr txBox="1"/>
          <p:nvPr/>
        </p:nvSpPr>
        <p:spPr>
          <a:xfrm>
            <a:off x="3289225" y="2579200"/>
            <a:ext cx="1922400" cy="469832"/>
          </a:xfrm>
          <a:prstGeom prst="rect">
            <a:avLst/>
          </a:prstGeom>
          <a:noFill/>
          <a:ln>
            <a:noFill/>
          </a:ln>
        </p:spPr>
        <p:txBody>
          <a:bodyPr spcFirstLastPara="1" wrap="square" lIns="91425" tIns="45700" rIns="91425" bIns="45700" anchor="t" anchorCtr="0">
            <a:spAutoFit/>
          </a:bodyPr>
          <a:lstStyle/>
          <a:p>
            <a:pPr>
              <a:lnSpc>
                <a:spcPct val="90000"/>
              </a:lnSpc>
              <a:spcBef>
                <a:spcPts val="1000"/>
              </a:spcBef>
              <a:buClr>
                <a:srgbClr val="000000"/>
              </a:buClr>
              <a:buSzPts val="1100"/>
            </a:pPr>
            <a:r>
              <a:rPr lang="en-US" b="1" kern="0">
                <a:solidFill>
                  <a:srgbClr val="0E6F98"/>
                </a:solidFill>
                <a:latin typeface="Calibri"/>
                <a:ea typeface="Calibri"/>
                <a:cs typeface="Calibri"/>
                <a:sym typeface="Calibri"/>
              </a:rPr>
              <a:t>IB</a:t>
            </a:r>
            <a:endParaRPr b="1" kern="0">
              <a:solidFill>
                <a:srgbClr val="4472C4"/>
              </a:solidFill>
              <a:latin typeface="Calibri"/>
              <a:ea typeface="Calibri"/>
              <a:cs typeface="Calibri"/>
              <a:sym typeface="Calibri"/>
            </a:endParaRPr>
          </a:p>
        </p:txBody>
      </p:sp>
      <p:sp>
        <p:nvSpPr>
          <p:cNvPr id="919" name="Google Shape;919;p134"/>
          <p:cNvSpPr txBox="1"/>
          <p:nvPr/>
        </p:nvSpPr>
        <p:spPr>
          <a:xfrm>
            <a:off x="8677975" y="4135350"/>
            <a:ext cx="22476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N/A (&lt;10 students)</a:t>
            </a:r>
            <a:endParaRPr sz="1400" kern="0">
              <a:solidFill>
                <a:srgbClr val="000000"/>
              </a:solidFill>
              <a:latin typeface="Arial"/>
              <a:cs typeface="Arial"/>
              <a:sym typeface="Arial"/>
            </a:endParaRPr>
          </a:p>
        </p:txBody>
      </p:sp>
      <p:sp>
        <p:nvSpPr>
          <p:cNvPr id="920" name="Google Shape;920;p134"/>
          <p:cNvSpPr txBox="1"/>
          <p:nvPr/>
        </p:nvSpPr>
        <p:spPr>
          <a:xfrm>
            <a:off x="9351124" y="4352764"/>
            <a:ext cx="17241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21 students</a:t>
            </a:r>
            <a:endParaRPr sz="1400" kern="0">
              <a:solidFill>
                <a:srgbClr val="000000"/>
              </a:solidFill>
              <a:latin typeface="Arial"/>
              <a:cs typeface="Arial"/>
              <a:sym typeface="Arial"/>
            </a:endParaRPr>
          </a:p>
        </p:txBody>
      </p:sp>
      <p:sp>
        <p:nvSpPr>
          <p:cNvPr id="921" name="Google Shape;921;p134"/>
          <p:cNvSpPr txBox="1"/>
          <p:nvPr/>
        </p:nvSpPr>
        <p:spPr>
          <a:xfrm>
            <a:off x="7884750" y="4650575"/>
            <a:ext cx="30408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N/A (&lt;10 students) (29 TD)</a:t>
            </a:r>
            <a:endParaRPr sz="1400" kern="0">
              <a:solidFill>
                <a:srgbClr val="000000"/>
              </a:solidFill>
              <a:latin typeface="Arial"/>
              <a:cs typeface="Arial"/>
              <a:sym typeface="Arial"/>
            </a:endParaRPr>
          </a:p>
        </p:txBody>
      </p:sp>
      <p:sp>
        <p:nvSpPr>
          <p:cNvPr id="922" name="Google Shape;922;p134"/>
          <p:cNvSpPr txBox="1"/>
          <p:nvPr/>
        </p:nvSpPr>
        <p:spPr>
          <a:xfrm>
            <a:off x="3173124" y="4281268"/>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288</a:t>
            </a:r>
            <a:endParaRPr sz="1400" kern="0">
              <a:solidFill>
                <a:srgbClr val="000000"/>
              </a:solidFill>
              <a:latin typeface="Arial"/>
              <a:cs typeface="Arial"/>
              <a:sym typeface="Arial"/>
            </a:endParaRPr>
          </a:p>
        </p:txBody>
      </p:sp>
      <p:sp>
        <p:nvSpPr>
          <p:cNvPr id="923" name="Google Shape;923;p134"/>
          <p:cNvSpPr txBox="1"/>
          <p:nvPr/>
        </p:nvSpPr>
        <p:spPr>
          <a:xfrm>
            <a:off x="3173124" y="4618843"/>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301</a:t>
            </a:r>
            <a:endParaRPr sz="1400" kern="0">
              <a:solidFill>
                <a:srgbClr val="000000"/>
              </a:solidFill>
              <a:latin typeface="Arial"/>
              <a:cs typeface="Arial"/>
              <a:sym typeface="Arial"/>
            </a:endParaRPr>
          </a:p>
        </p:txBody>
      </p:sp>
      <p:sp>
        <p:nvSpPr>
          <p:cNvPr id="924" name="Google Shape;924;p134"/>
          <p:cNvSpPr txBox="1"/>
          <p:nvPr/>
        </p:nvSpPr>
        <p:spPr>
          <a:xfrm>
            <a:off x="3366549" y="4868368"/>
            <a:ext cx="16479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-13</a:t>
            </a:r>
            <a:endParaRPr sz="1400" kern="0">
              <a:solidFill>
                <a:srgbClr val="000000"/>
              </a:solidFill>
              <a:latin typeface="Arial"/>
              <a:cs typeface="Arial"/>
              <a:sym typeface="Arial"/>
            </a:endParaRPr>
          </a:p>
        </p:txBody>
      </p:sp>
      <p:sp>
        <p:nvSpPr>
          <p:cNvPr id="925" name="Google Shape;925;p134"/>
          <p:cNvSpPr txBox="1"/>
          <p:nvPr/>
        </p:nvSpPr>
        <p:spPr>
          <a:xfrm>
            <a:off x="9739075" y="2753250"/>
            <a:ext cx="586800" cy="927916"/>
          </a:xfrm>
          <a:prstGeom prst="rect">
            <a:avLst/>
          </a:prstGeom>
          <a:noFill/>
          <a:ln>
            <a:noFill/>
          </a:ln>
        </p:spPr>
        <p:txBody>
          <a:bodyPr spcFirstLastPara="1" wrap="square" lIns="91425" tIns="91425" rIns="91425" bIns="91425" anchor="t" anchorCtr="0">
            <a:spAutoFit/>
          </a:bodyPr>
          <a:lstStyle/>
          <a:p>
            <a:pPr marL="457200" indent="-317500">
              <a:lnSpc>
                <a:spcPct val="115000"/>
              </a:lnSpc>
              <a:buClr>
                <a:srgbClr val="000000"/>
              </a:buClr>
              <a:buSzPts val="1400"/>
              <a:buFont typeface="Arial"/>
              <a:buChar char="❏"/>
            </a:pPr>
            <a:r>
              <a:rPr lang="en-US" sz="1400" kern="0">
                <a:solidFill>
                  <a:srgbClr val="000000"/>
                </a:solidFill>
                <a:latin typeface="Arial"/>
                <a:cs typeface="Arial"/>
                <a:sym typeface="Arial"/>
              </a:rPr>
              <a:t> </a:t>
            </a:r>
            <a:endParaRPr sz="1400" kern="0">
              <a:solidFill>
                <a:srgbClr val="000000"/>
              </a:solidFill>
              <a:latin typeface="Arial"/>
              <a:cs typeface="Arial"/>
              <a:sym typeface="Arial"/>
            </a:endParaRPr>
          </a:p>
          <a:p>
            <a:pPr marL="457200" indent="-317500">
              <a:lnSpc>
                <a:spcPct val="115000"/>
              </a:lnSpc>
              <a:buClr>
                <a:srgbClr val="000000"/>
              </a:buClr>
              <a:buSzPts val="1400"/>
              <a:buFont typeface="Arial"/>
              <a:buChar char="☑"/>
            </a:pPr>
            <a:r>
              <a:rPr lang="en-US" sz="1400" kern="0">
                <a:solidFill>
                  <a:srgbClr val="000000"/>
                </a:solidFill>
                <a:latin typeface="Arial"/>
                <a:cs typeface="Arial"/>
                <a:sym typeface="Arial"/>
              </a:rPr>
              <a:t> </a:t>
            </a:r>
            <a:endParaRPr sz="1400" kern="0">
              <a:solidFill>
                <a:srgbClr val="000000"/>
              </a:solidFill>
              <a:latin typeface="Arial"/>
              <a:cs typeface="Arial"/>
              <a:sym typeface="Arial"/>
            </a:endParaRPr>
          </a:p>
          <a:p>
            <a:pPr marL="457200" indent="-317500">
              <a:lnSpc>
                <a:spcPct val="115000"/>
              </a:lnSpc>
              <a:buClr>
                <a:srgbClr val="000000"/>
              </a:buClr>
              <a:buSzPts val="1400"/>
              <a:buFont typeface="Arial"/>
              <a:buChar char="❏"/>
            </a:pPr>
            <a:endParaRPr sz="1400" kern="0">
              <a:solidFill>
                <a:srgbClr val="000000"/>
              </a:solidFill>
              <a:latin typeface="Arial"/>
              <a:cs typeface="Arial"/>
              <a:sym typeface="Arial"/>
            </a:endParaRPr>
          </a:p>
        </p:txBody>
      </p:sp>
      <p:sp>
        <p:nvSpPr>
          <p:cNvPr id="926" name="Google Shape;926;p134"/>
          <p:cNvSpPr txBox="1"/>
          <p:nvPr/>
        </p:nvSpPr>
        <p:spPr>
          <a:xfrm>
            <a:off x="3835150" y="3319675"/>
            <a:ext cx="1922400" cy="369300"/>
          </a:xfrm>
          <a:prstGeom prst="rect">
            <a:avLst/>
          </a:prstGeom>
          <a:noFill/>
          <a:ln>
            <a:noFill/>
          </a:ln>
        </p:spPr>
        <p:txBody>
          <a:bodyPr spcFirstLastPara="1" wrap="square" lIns="91425" tIns="45700" rIns="91425" bIns="45700" anchor="t" anchorCtr="0">
            <a:spAutoFit/>
          </a:bodyPr>
          <a:lstStyle/>
          <a:p>
            <a:pPr>
              <a:buClr>
                <a:srgbClr val="000000"/>
              </a:buClr>
            </a:pPr>
            <a:r>
              <a:rPr lang="en-US" kern="0">
                <a:solidFill>
                  <a:srgbClr val="000000"/>
                </a:solidFill>
                <a:latin typeface="Calibri"/>
                <a:ea typeface="Calibri"/>
                <a:cs typeface="Calibri"/>
                <a:sym typeface="Calibri"/>
              </a:rPr>
              <a:t>November 2022</a:t>
            </a:r>
            <a:endParaRPr kern="0">
              <a:solidFill>
                <a:srgbClr val="000000"/>
              </a:solidFill>
              <a:latin typeface="Calibri"/>
              <a:ea typeface="Calibri"/>
              <a:cs typeface="Calibri"/>
              <a:sym typeface="Calibri"/>
            </a:endParaRPr>
          </a:p>
        </p:txBody>
      </p:sp>
      <p:sp>
        <p:nvSpPr>
          <p:cNvPr id="927" name="Google Shape;927;p134"/>
          <p:cNvSpPr txBox="1"/>
          <p:nvPr/>
        </p:nvSpPr>
        <p:spPr>
          <a:xfrm>
            <a:off x="3116875" y="3653375"/>
            <a:ext cx="3761100" cy="523200"/>
          </a:xfrm>
          <a:prstGeom prst="rect">
            <a:avLst/>
          </a:prstGeom>
          <a:noFill/>
          <a:ln>
            <a:noFill/>
          </a:ln>
        </p:spPr>
        <p:txBody>
          <a:bodyPr spcFirstLastPara="1" wrap="square" lIns="91425" tIns="45700" rIns="91425" bIns="45700" anchor="t" anchorCtr="0">
            <a:spAutoFit/>
          </a:bodyPr>
          <a:lstStyle/>
          <a:p>
            <a:pPr>
              <a:buClr>
                <a:srgbClr val="000000"/>
              </a:buClr>
            </a:pPr>
            <a:r>
              <a:rPr lang="en-US" sz="1400" kern="0">
                <a:solidFill>
                  <a:srgbClr val="000000"/>
                </a:solidFill>
                <a:latin typeface="Calibri"/>
                <a:ea typeface="Calibri"/>
                <a:cs typeface="Calibri"/>
                <a:sym typeface="Calibri"/>
              </a:rPr>
              <a:t>Teaching and  Learning</a:t>
            </a:r>
            <a:endParaRPr sz="1400" kern="0">
              <a:solidFill>
                <a:srgbClr val="000000"/>
              </a:solidFill>
              <a:latin typeface="Calibri"/>
              <a:ea typeface="Calibri"/>
              <a:cs typeface="Calibri"/>
              <a:sym typeface="Calibri"/>
            </a:endParaRPr>
          </a:p>
          <a:p>
            <a:pPr>
              <a:buClr>
                <a:srgbClr val="000000"/>
              </a:buClr>
            </a:pPr>
            <a:r>
              <a:rPr lang="en-US" sz="1400" kern="0">
                <a:solidFill>
                  <a:srgbClr val="000000"/>
                </a:solidFill>
                <a:latin typeface="Calibri"/>
                <a:ea typeface="Calibri"/>
                <a:cs typeface="Calibri"/>
                <a:sym typeface="Calibri"/>
              </a:rPr>
              <a:t>Student Academic Ownership</a:t>
            </a:r>
            <a:endParaRPr sz="1400" kern="0">
              <a:solidFill>
                <a:srgbClr val="000000"/>
              </a:solidFill>
              <a:latin typeface="Calibri"/>
              <a:ea typeface="Calibri"/>
              <a:cs typeface="Calibri"/>
              <a:sym typeface="Calibri"/>
            </a:endParaRPr>
          </a:p>
        </p:txBody>
      </p:sp>
      <p:sp>
        <p:nvSpPr>
          <p:cNvPr id="928" name="Google Shape;928;p134"/>
          <p:cNvSpPr txBox="1"/>
          <p:nvPr/>
        </p:nvSpPr>
        <p:spPr>
          <a:xfrm>
            <a:off x="2786825" y="2853925"/>
            <a:ext cx="4223700" cy="307800"/>
          </a:xfrm>
          <a:prstGeom prst="rect">
            <a:avLst/>
          </a:prstGeom>
          <a:noFill/>
          <a:ln>
            <a:noFill/>
          </a:ln>
        </p:spPr>
        <p:txBody>
          <a:bodyPr spcFirstLastPara="1" wrap="square" lIns="91425" tIns="45700" rIns="91425" bIns="45700" anchor="t" anchorCtr="0">
            <a:spAutoFit/>
          </a:bodyPr>
          <a:lstStyle/>
          <a:p>
            <a:pPr>
              <a:buClr>
                <a:srgbClr val="000000"/>
              </a:buClr>
            </a:pPr>
            <a:r>
              <a:rPr lang="en-US" sz="1400" b="1" kern="0">
                <a:solidFill>
                  <a:srgbClr val="000000"/>
                </a:solidFill>
                <a:latin typeface="Calibri"/>
                <a:ea typeface="Calibri"/>
                <a:cs typeface="Calibri"/>
                <a:sym typeface="Calibri"/>
              </a:rPr>
              <a:t>In Progress</a:t>
            </a:r>
            <a:endParaRPr sz="1400" b="1" kern="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0.xml><?xml version="1.0" encoding="utf-8"?>
<a:theme xmlns:a="http://schemas.openxmlformats.org/drawingml/2006/main" name="6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APS_powerpoint_template_2016-17">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b952a0-74d9-4848-89d6-000c4b1b707a" xsi:nil="true"/>
    <MediaServiceKeyPoints xmlns="d37e30bb-5f32-4411-a640-0b4044b692bf" xsi:nil="true"/>
    <lcf76f155ced4ddcb4097134ff3c332f xmlns="d37e30bb-5f32-4411-a640-0b4044b692bf">
      <Terms xmlns="http://schemas.microsoft.com/office/infopath/2007/PartnerControls"/>
    </lcf76f155ced4ddcb4097134ff3c332f>
    <SharedWithUsers xmlns="ffb952a0-74d9-4848-89d6-000c4b1b707a">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6E6679B9-CD89-47DA-A3EC-E45EF17361D9}">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D5BAB77-79E1-4739-AA51-10C9079186D6}">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374</TotalTime>
  <Words>2653</Words>
  <Application>Microsoft Office PowerPoint</Application>
  <PresentationFormat>Widescreen</PresentationFormat>
  <Paragraphs>403</Paragraphs>
  <Slides>31</Slides>
  <Notes>14</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31</vt:i4>
      </vt:variant>
    </vt:vector>
  </HeadingPairs>
  <TitlesOfParts>
    <vt:vector size="51" baseType="lpstr">
      <vt:lpstr>Arial</vt:lpstr>
      <vt:lpstr>Avenir Next LT Pro</vt:lpstr>
      <vt:lpstr>Calibri</vt:lpstr>
      <vt:lpstr>Helvetica LT Std</vt:lpstr>
      <vt:lpstr>Tenorite</vt:lpstr>
      <vt:lpstr>Tw Cen MT</vt:lpstr>
      <vt:lpstr>Verdana</vt:lpstr>
      <vt:lpstr>Office Theme</vt:lpstr>
      <vt:lpstr>ShapesVTI</vt:lpstr>
      <vt:lpstr>1_Office Theme</vt:lpstr>
      <vt:lpstr>APS_powerpoint_template_2016-17</vt:lpstr>
      <vt:lpstr>1_APS_powerpoint_template_2016-17</vt:lpstr>
      <vt:lpstr>3_APS_powerpoint_template_2016-17</vt:lpstr>
      <vt:lpstr>4_APS_powerpoint_template_2016-17</vt:lpstr>
      <vt:lpstr>2_APS_powerpoint_template_2016-17</vt:lpstr>
      <vt:lpstr>5_APS_powerpoint_template_2016-17</vt:lpstr>
      <vt:lpstr>6_APS_powerpoint_template_2016-17</vt:lpstr>
      <vt:lpstr>7_APS_powerpoint_template_2016-17</vt:lpstr>
      <vt:lpstr>8_APS_powerpoint_template_2016-17</vt:lpstr>
      <vt:lpstr>2_Office Theme</vt:lpstr>
      <vt:lpstr>45 Day Check-in</vt:lpstr>
      <vt:lpstr>Agenda</vt:lpstr>
      <vt:lpstr>Timeline for GO Teams</vt:lpstr>
      <vt:lpstr>Quarterly CIP Check-in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Progress</vt:lpstr>
      <vt:lpstr>PowerPoint Presentation</vt:lpstr>
      <vt:lpstr>Activity &amp; Discussion</vt:lpstr>
      <vt:lpstr>PowerPoint Presentation</vt:lpstr>
      <vt:lpstr>PowerPoint Presentation</vt:lpstr>
      <vt:lpstr>Preparing for Budget Development</vt:lpstr>
      <vt:lpstr>PowerPoint Presentation</vt:lpstr>
      <vt:lpstr>Action on the Updated Strategic Plan</vt:lpstr>
      <vt:lpstr>PowerPoint Presentation</vt:lpstr>
      <vt:lpstr>PowerPoint Presentation</vt:lpstr>
      <vt:lpstr>Action on the Strategic Plan Priorities</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Jacobi, Diane</dc:creator>
  <cp:lastModifiedBy>Jackson, Marcie</cp:lastModifiedBy>
  <cp:revision>13</cp:revision>
  <dcterms:created xsi:type="dcterms:W3CDTF">2022-10-04T15:06:30Z</dcterms:created>
  <dcterms:modified xsi:type="dcterms:W3CDTF">2023-01-30T14:51:29Z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